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94"/>
    <a:srgbClr val="FFB81C"/>
    <a:srgbClr val="97999B"/>
    <a:srgbClr val="00359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4" d="100"/>
          <a:sy n="74" d="100"/>
        </p:scale>
        <p:origin x="24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64903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73490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02663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412112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03714-40F2-416B-853C-DCA89C3D088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822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603714-40F2-416B-853C-DCA89C3D088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52651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603714-40F2-416B-853C-DCA89C3D0882}"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0946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603714-40F2-416B-853C-DCA89C3D0882}"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12871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03714-40F2-416B-853C-DCA89C3D0882}"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09430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5603714-40F2-416B-853C-DCA89C3D088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41504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5603714-40F2-416B-853C-DCA89C3D088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2936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5603714-40F2-416B-853C-DCA89C3D0882}" type="datetimeFigureOut">
              <a:rPr lang="en-US" smtClean="0"/>
              <a:t>3/28/2024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19D7B7B-8DC5-40BB-85C9-9FFA2AEB6962}" type="slidenum">
              <a:rPr lang="en-US" smtClean="0"/>
              <a:t>‹#›</a:t>
            </a:fld>
            <a:endParaRPr lang="en-US"/>
          </a:p>
        </p:txBody>
      </p:sp>
    </p:spTree>
    <p:extLst>
      <p:ext uri="{BB962C8B-B14F-4D97-AF65-F5344CB8AC3E}">
        <p14:creationId xmlns:p14="http://schemas.microsoft.com/office/powerpoint/2010/main" val="2877960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660EB0-CF4D-4630-8BC6-34FE23F27D6F}"/>
              </a:ext>
            </a:extLst>
          </p:cNvPr>
          <p:cNvSpPr/>
          <p:nvPr/>
        </p:nvSpPr>
        <p:spPr>
          <a:xfrm>
            <a:off x="-1" y="-26634"/>
            <a:ext cx="7772401" cy="100584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163C4F8-C672-4E8B-9DCD-D33F8D7C2D3D}"/>
              </a:ext>
            </a:extLst>
          </p:cNvPr>
          <p:cNvSpPr/>
          <p:nvPr/>
        </p:nvSpPr>
        <p:spPr>
          <a:xfrm>
            <a:off x="-13965" y="2"/>
            <a:ext cx="7786365" cy="1828798"/>
          </a:xfrm>
          <a:prstGeom prst="rect">
            <a:avLst/>
          </a:prstGeom>
          <a:solidFill>
            <a:srgbClr val="003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4D8F052-4E0D-4417-9DCA-DE7FF8A98DD7}"/>
              </a:ext>
            </a:extLst>
          </p:cNvPr>
          <p:cNvSpPr txBox="1"/>
          <p:nvPr/>
        </p:nvSpPr>
        <p:spPr>
          <a:xfrm>
            <a:off x="2800319" y="92491"/>
            <a:ext cx="5234591" cy="646331"/>
          </a:xfrm>
          <a:prstGeom prst="rect">
            <a:avLst/>
          </a:prstGeom>
          <a:noFill/>
        </p:spPr>
        <p:txBody>
          <a:bodyPr wrap="square" rtlCol="0">
            <a:spAutoFit/>
          </a:bodyPr>
          <a:lstStyle/>
          <a:p>
            <a:r>
              <a:rPr lang="en-US" dirty="0">
                <a:solidFill>
                  <a:schemeClr val="bg1"/>
                </a:solidFill>
                <a:latin typeface="Arial Black" panose="020B0A04020102020204" pitchFamily="34" charset="0"/>
              </a:rPr>
              <a:t>Geology &amp; Environmental Science</a:t>
            </a:r>
          </a:p>
          <a:p>
            <a:r>
              <a:rPr lang="en-US" dirty="0">
                <a:solidFill>
                  <a:schemeClr val="bg1"/>
                </a:solidFill>
                <a:latin typeface="Arial Black" panose="020B0A04020102020204" pitchFamily="34" charset="0"/>
              </a:rPr>
              <a:t>University of Pittsburgh</a:t>
            </a:r>
          </a:p>
        </p:txBody>
      </p:sp>
      <p:sp>
        <p:nvSpPr>
          <p:cNvPr id="8" name="TextBox 7">
            <a:extLst>
              <a:ext uri="{FF2B5EF4-FFF2-40B4-BE49-F238E27FC236}">
                <a16:creationId xmlns:a16="http://schemas.microsoft.com/office/drawing/2014/main" id="{56ADB624-30B5-4D52-A936-78E32FEA4E27}"/>
              </a:ext>
            </a:extLst>
          </p:cNvPr>
          <p:cNvSpPr txBox="1"/>
          <p:nvPr/>
        </p:nvSpPr>
        <p:spPr>
          <a:xfrm>
            <a:off x="2065883" y="713518"/>
            <a:ext cx="5237015" cy="1077218"/>
          </a:xfrm>
          <a:prstGeom prst="rect">
            <a:avLst/>
          </a:prstGeom>
          <a:noFill/>
        </p:spPr>
        <p:txBody>
          <a:bodyPr wrap="square" rtlCol="0">
            <a:spAutoFit/>
          </a:bodyPr>
          <a:lstStyle/>
          <a:p>
            <a:pPr algn="r"/>
            <a:r>
              <a:rPr lang="en-US" sz="3200" dirty="0">
                <a:solidFill>
                  <a:srgbClr val="FFB81C"/>
                </a:solidFill>
                <a:latin typeface="Arial Black" panose="020B0A04020102020204" pitchFamily="34" charset="0"/>
              </a:rPr>
              <a:t>Spring 2024</a:t>
            </a:r>
          </a:p>
          <a:p>
            <a:pPr algn="r"/>
            <a:r>
              <a:rPr lang="en-US" sz="3200" dirty="0">
                <a:solidFill>
                  <a:srgbClr val="FFB81C"/>
                </a:solidFill>
                <a:latin typeface="Arial Black" panose="020B0A04020102020204" pitchFamily="34" charset="0"/>
              </a:rPr>
              <a:t>Colloquium Series</a:t>
            </a:r>
          </a:p>
        </p:txBody>
      </p:sp>
      <p:sp>
        <p:nvSpPr>
          <p:cNvPr id="10" name="TextBox 9">
            <a:extLst>
              <a:ext uri="{FF2B5EF4-FFF2-40B4-BE49-F238E27FC236}">
                <a16:creationId xmlns:a16="http://schemas.microsoft.com/office/drawing/2014/main" id="{3361BA64-DFA4-4667-933A-1EE91CF2BF26}"/>
              </a:ext>
            </a:extLst>
          </p:cNvPr>
          <p:cNvSpPr txBox="1"/>
          <p:nvPr/>
        </p:nvSpPr>
        <p:spPr>
          <a:xfrm>
            <a:off x="3093746" y="1921289"/>
            <a:ext cx="4177728" cy="1384995"/>
          </a:xfrm>
          <a:prstGeom prst="rect">
            <a:avLst/>
          </a:prstGeom>
          <a:noFill/>
        </p:spPr>
        <p:txBody>
          <a:bodyPr wrap="square" lIns="91440" tIns="45720" rIns="91440" bIns="45720" rtlCol="0" anchor="t">
            <a:spAutoFit/>
          </a:bodyPr>
          <a:lstStyle/>
          <a:p>
            <a:pPr algn="ctr"/>
            <a:r>
              <a:rPr lang="en-US" sz="2400" dirty="0">
                <a:solidFill>
                  <a:srgbClr val="003694"/>
                </a:solidFill>
                <a:latin typeface="Arial Black"/>
                <a:cs typeface="Arial"/>
              </a:rPr>
              <a:t>BROXTON BIRD, Ph.D.</a:t>
            </a:r>
            <a:endParaRPr lang="en-US" sz="2400" dirty="0">
              <a:solidFill>
                <a:srgbClr val="003694"/>
              </a:solidFill>
              <a:latin typeface="Arial Black" panose="020B0A04020102020204" pitchFamily="34" charset="0"/>
              <a:cs typeface="Arial" panose="020B0604020202020204" pitchFamily="34" charset="0"/>
            </a:endParaRPr>
          </a:p>
          <a:p>
            <a:pPr algn="ctr"/>
            <a:r>
              <a:rPr lang="en-US" sz="1400" dirty="0">
                <a:latin typeface="Aptos" panose="020B0004020202020204" pitchFamily="34" charset="0"/>
              </a:rPr>
              <a:t>Department of Earth and Environmental Sciences </a:t>
            </a:r>
            <a:r>
              <a:rPr lang="en-US" sz="1400" dirty="0">
                <a:solidFill>
                  <a:srgbClr val="242424"/>
                </a:solidFill>
                <a:latin typeface="Aptos" panose="020B0004020202020204" pitchFamily="34" charset="0"/>
                <a:ea typeface="+mn-lt"/>
                <a:cs typeface="+mn-lt"/>
              </a:rPr>
              <a:t>Indiana University</a:t>
            </a:r>
            <a:endParaRPr lang="en-US" sz="1400" dirty="0">
              <a:latin typeface="Aptos" panose="020B0004020202020204" pitchFamily="34" charset="0"/>
            </a:endParaRPr>
          </a:p>
          <a:p>
            <a:pPr algn="ctr"/>
            <a:endParaRPr lang="en-US" sz="1200" dirty="0">
              <a:solidFill>
                <a:srgbClr val="242424"/>
              </a:solidFill>
              <a:ea typeface="Calibri"/>
              <a:cs typeface="Calibri"/>
            </a:endParaRPr>
          </a:p>
          <a:p>
            <a:pPr algn="ctr"/>
            <a:endParaRPr lang="en-US" sz="2000" dirty="0">
              <a:solidFill>
                <a:srgbClr val="003694"/>
              </a:solidFill>
              <a:latin typeface="Arial"/>
              <a:cs typeface="Arial"/>
            </a:endParaRPr>
          </a:p>
        </p:txBody>
      </p:sp>
      <p:sp>
        <p:nvSpPr>
          <p:cNvPr id="12" name="TextBox 11">
            <a:extLst>
              <a:ext uri="{FF2B5EF4-FFF2-40B4-BE49-F238E27FC236}">
                <a16:creationId xmlns:a16="http://schemas.microsoft.com/office/drawing/2014/main" id="{38EAAD1E-7DF2-49E4-A822-D74481E94828}"/>
              </a:ext>
            </a:extLst>
          </p:cNvPr>
          <p:cNvSpPr txBox="1"/>
          <p:nvPr/>
        </p:nvSpPr>
        <p:spPr>
          <a:xfrm>
            <a:off x="273802" y="2864899"/>
            <a:ext cx="7210829" cy="954107"/>
          </a:xfrm>
          <a:prstGeom prst="rect">
            <a:avLst/>
          </a:prstGeom>
          <a:noFill/>
        </p:spPr>
        <p:txBody>
          <a:bodyPr wrap="square" lIns="91440" tIns="45720" rIns="91440" bIns="45720" anchor="t">
            <a:spAutoFit/>
          </a:bodyPr>
          <a:lstStyle/>
          <a:p>
            <a:pPr algn="ctr"/>
            <a:r>
              <a:rPr lang="en-US" sz="2800" b="1" dirty="0">
                <a:latin typeface="Aptos" panose="020B0004020202020204" pitchFamily="34" charset="0"/>
              </a:rPr>
              <a:t>Late Holocene Climate-flood Relationships in the Midcontinental United States </a:t>
            </a:r>
          </a:p>
        </p:txBody>
      </p:sp>
      <p:sp>
        <p:nvSpPr>
          <p:cNvPr id="14" name="TextBox 13">
            <a:extLst>
              <a:ext uri="{FF2B5EF4-FFF2-40B4-BE49-F238E27FC236}">
                <a16:creationId xmlns:a16="http://schemas.microsoft.com/office/drawing/2014/main" id="{BD5C6BA1-000E-48EE-A419-1C463A081829}"/>
              </a:ext>
            </a:extLst>
          </p:cNvPr>
          <p:cNvSpPr txBox="1"/>
          <p:nvPr/>
        </p:nvSpPr>
        <p:spPr>
          <a:xfrm>
            <a:off x="280348" y="3781750"/>
            <a:ext cx="7304870" cy="4616648"/>
          </a:xfrm>
          <a:prstGeom prst="rect">
            <a:avLst/>
          </a:prstGeom>
          <a:noFill/>
        </p:spPr>
        <p:txBody>
          <a:bodyPr wrap="square" lIns="91440" tIns="45720" rIns="91440" bIns="45720" anchor="t">
            <a:spAutoFit/>
          </a:bodyPr>
          <a:lstStyle/>
          <a:p>
            <a:pPr marL="0" marR="0">
              <a:spcBef>
                <a:spcPts val="0"/>
              </a:spcBef>
              <a:spcAft>
                <a:spcPts val="0"/>
              </a:spcAft>
            </a:pPr>
            <a:r>
              <a:rPr lang="en-US" sz="1400" dirty="0"/>
              <a:t>Floods are the most frequent type of natural disaster and among the costliest. In the Midwestern United states, increases in the frequency, magnitude, and duration of floods on rivers of all sizes has been attributed to increases in average annual precipitation and more frequent extreme precipitation events as a result of climate change. But these trends are occurring within a fundamentally altered landscape, which makes it difficult to determine whether these trends reflect “natural” climate-flood relationships or a new normal. </a:t>
            </a:r>
            <a:r>
              <a:rPr lang="en-US" sz="1400" dirty="0" err="1"/>
              <a:t>Longterm</a:t>
            </a:r>
            <a:r>
              <a:rPr lang="en-US" sz="1400" dirty="0"/>
              <a:t> flood records that capture climate-flood dynamics prior to Euro-American settlement in the 1700s are therefore needed to distinguish “natural” from anthropogenic </a:t>
            </a:r>
            <a:r>
              <a:rPr lang="en-US" sz="1400" dirty="0" err="1"/>
              <a:t>climateflood</a:t>
            </a:r>
            <a:r>
              <a:rPr lang="en-US" sz="1400" dirty="0"/>
              <a:t> dynamics. In this presentation, I will discuss the progress that has been made in characterizing natural and anthropogenic climate-flood relationships during the late Holocene (last ca. 4000 years) through the development flood records from floodplain lake sediment archives that represent a range of watershed sizes in midcontinental North America. Synthesis of these new flood records with existing paleoclimate data reveals that flooding prior to Euro-American settlement was dependent on a stream’s watershed size. Specifically, medium to small streams (</a:t>
            </a:r>
            <a:r>
              <a:rPr lang="en-US" sz="1400" dirty="0" err="1"/>
              <a:t>Stahler</a:t>
            </a:r>
            <a:r>
              <a:rPr lang="en-US" sz="1400" dirty="0"/>
              <a:t> stream orders 7 and less) were sensitive to the frequency of rainstorm events typical of warm-season-like conditions while flooding on large streams (</a:t>
            </a:r>
            <a:r>
              <a:rPr lang="en-US" sz="1400" dirty="0" err="1"/>
              <a:t>Stahler</a:t>
            </a:r>
            <a:r>
              <a:rPr lang="en-US" sz="1400" dirty="0"/>
              <a:t> stream orders 8 and higher) reflected changes in cold-season snowpack. The modern trend toward increased flooding on streams of all sizes is a departure from “natural” climate-flood dynamics and is attributed to increased runoff as a consequence of anthropogenic land use. Predicted increases in average annual precipitation and extreme precipitation events are therefore likely to further increase the frequency, duration, and magnitude of floods in the midcontinental US.</a:t>
            </a:r>
            <a:endParaRPr lang="en-US" sz="1400" dirty="0">
              <a:latin typeface="Aptos"/>
              <a:ea typeface="Calibri"/>
              <a:cs typeface="Times New Roman"/>
            </a:endParaRPr>
          </a:p>
        </p:txBody>
      </p:sp>
      <p:sp>
        <p:nvSpPr>
          <p:cNvPr id="13" name="Rectangle 12">
            <a:extLst>
              <a:ext uri="{FF2B5EF4-FFF2-40B4-BE49-F238E27FC236}">
                <a16:creationId xmlns:a16="http://schemas.microsoft.com/office/drawing/2014/main" id="{EDEE74F4-D5F8-497B-B69B-399C9EA046EC}"/>
              </a:ext>
            </a:extLst>
          </p:cNvPr>
          <p:cNvSpPr/>
          <p:nvPr/>
        </p:nvSpPr>
        <p:spPr>
          <a:xfrm>
            <a:off x="-864" y="8723870"/>
            <a:ext cx="7773263" cy="1334529"/>
          </a:xfrm>
          <a:prstGeom prst="rect">
            <a:avLst/>
          </a:prstGeom>
          <a:solidFill>
            <a:srgbClr val="003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BF3EEB9-B4C4-4F20-85E1-29368113727C}"/>
              </a:ext>
            </a:extLst>
          </p:cNvPr>
          <p:cNvSpPr txBox="1"/>
          <p:nvPr/>
        </p:nvSpPr>
        <p:spPr>
          <a:xfrm>
            <a:off x="2348203" y="8891819"/>
            <a:ext cx="5237015" cy="1077218"/>
          </a:xfrm>
          <a:prstGeom prst="rect">
            <a:avLst/>
          </a:prstGeom>
          <a:noFill/>
        </p:spPr>
        <p:txBody>
          <a:bodyPr wrap="square" lIns="91440" tIns="45720" rIns="91440" bIns="45720" rtlCol="0" anchor="t">
            <a:spAutoFit/>
          </a:bodyPr>
          <a:lstStyle/>
          <a:p>
            <a:pPr algn="r"/>
            <a:r>
              <a:rPr lang="en-US" sz="3200" dirty="0">
                <a:solidFill>
                  <a:srgbClr val="FFB81C"/>
                </a:solidFill>
                <a:latin typeface="Arial Black"/>
              </a:rPr>
              <a:t>April 4, 2024</a:t>
            </a:r>
          </a:p>
          <a:p>
            <a:pPr algn="r"/>
            <a:r>
              <a:rPr lang="en-US" sz="3200" dirty="0">
                <a:solidFill>
                  <a:srgbClr val="FFB81C"/>
                </a:solidFill>
                <a:latin typeface="Arial Black" panose="020B0A04020102020204" pitchFamily="34" charset="0"/>
              </a:rPr>
              <a:t>Thaw 104 @ 4:00PM</a:t>
            </a:r>
          </a:p>
        </p:txBody>
      </p:sp>
      <p:sp>
        <p:nvSpPr>
          <p:cNvPr id="2" name="Arrow: Pentagon 1">
            <a:extLst>
              <a:ext uri="{FF2B5EF4-FFF2-40B4-BE49-F238E27FC236}">
                <a16:creationId xmlns:a16="http://schemas.microsoft.com/office/drawing/2014/main" id="{F4DF9738-5190-4B65-8190-E71EE5186828}"/>
              </a:ext>
            </a:extLst>
          </p:cNvPr>
          <p:cNvSpPr/>
          <p:nvPr/>
        </p:nvSpPr>
        <p:spPr>
          <a:xfrm>
            <a:off x="-13965" y="8556712"/>
            <a:ext cx="3300862" cy="1077218"/>
          </a:xfrm>
          <a:prstGeom prst="homePlate">
            <a:avLst>
              <a:gd name="adj" fmla="val 30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ptos" panose="020B0004020202020204" pitchFamily="34" charset="0"/>
                <a:cs typeface="Arial" panose="020B0604020202020204" pitchFamily="34" charset="0"/>
              </a:rPr>
              <a:t>Bagels, donuts, and coffee  available in </a:t>
            </a:r>
            <a:r>
              <a:rPr lang="en-US" sz="2000" b="1" dirty="0">
                <a:latin typeface="Aptos" panose="020B0004020202020204" pitchFamily="34" charset="0"/>
                <a:cs typeface="Arial" panose="020B0604020202020204" pitchFamily="34" charset="0"/>
              </a:rPr>
              <a:t>SRCC 219 </a:t>
            </a:r>
            <a:r>
              <a:rPr lang="en-US" sz="2000" dirty="0">
                <a:latin typeface="Aptos" panose="020B0004020202020204" pitchFamily="34" charset="0"/>
                <a:cs typeface="Arial" panose="020B0604020202020204" pitchFamily="34" charset="0"/>
              </a:rPr>
              <a:t>before the talk!</a:t>
            </a:r>
          </a:p>
        </p:txBody>
      </p:sp>
      <p:pic>
        <p:nvPicPr>
          <p:cNvPr id="9" name="Picture 8">
            <a:extLst>
              <a:ext uri="{FF2B5EF4-FFF2-40B4-BE49-F238E27FC236}">
                <a16:creationId xmlns:a16="http://schemas.microsoft.com/office/drawing/2014/main" id="{DA383993-282B-AEE9-1206-29CC4307E628}"/>
              </a:ext>
            </a:extLst>
          </p:cNvPr>
          <p:cNvPicPr>
            <a:picLocks noChangeAspect="1"/>
          </p:cNvPicPr>
          <p:nvPr/>
        </p:nvPicPr>
        <p:blipFill rotWithShape="1">
          <a:blip r:embed="rId2"/>
          <a:srcRect b="25250"/>
          <a:stretch/>
        </p:blipFill>
        <p:spPr>
          <a:xfrm>
            <a:off x="391418" y="284440"/>
            <a:ext cx="2294999" cy="2553700"/>
          </a:xfrm>
          <a:prstGeom prst="rect">
            <a:avLst/>
          </a:prstGeom>
        </p:spPr>
      </p:pic>
    </p:spTree>
    <p:extLst>
      <p:ext uri="{BB962C8B-B14F-4D97-AF65-F5344CB8AC3E}">
        <p14:creationId xmlns:p14="http://schemas.microsoft.com/office/powerpoint/2010/main" val="704140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CC20A8A3ADA94484A43718CD11D7E1" ma:contentTypeVersion="10" ma:contentTypeDescription="Create a new document." ma:contentTypeScope="" ma:versionID="43d299a7417f2837d63647a22c218e40">
  <xsd:schema xmlns:xsd="http://www.w3.org/2001/XMLSchema" xmlns:xs="http://www.w3.org/2001/XMLSchema" xmlns:p="http://schemas.microsoft.com/office/2006/metadata/properties" xmlns:ns2="1bbbf79d-fbde-431c-8eb5-8bad8180a027" xmlns:ns3="3d15efe7-3def-4d1a-8a8f-1d7798d1517c" targetNamespace="http://schemas.microsoft.com/office/2006/metadata/properties" ma:root="true" ma:fieldsID="6a677d77c500936c377e45fbaff4f42f" ns2:_="" ns3:_="">
    <xsd:import namespace="1bbbf79d-fbde-431c-8eb5-8bad8180a027"/>
    <xsd:import namespace="3d15efe7-3def-4d1a-8a8f-1d7798d1517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System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bbf79d-fbde-431c-8eb5-8bad8180a0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15efe7-3def-4d1a-8a8f-1d7798d1517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0F903E-8125-4A11-84DF-D99311CBE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bbf79d-fbde-431c-8eb5-8bad8180a027"/>
    <ds:schemaRef ds:uri="3d15efe7-3def-4d1a-8a8f-1d7798d151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D7C7CB-0D6E-4ABC-9522-FB813DACAC72}">
  <ds:schemaRefs>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http://purl.org/dc/dcmitype/"/>
    <ds:schemaRef ds:uri="http://www.w3.org/XML/1998/namespace"/>
    <ds:schemaRef ds:uri="60843922-ce61-46df-b2bb-ce14570ee17f"/>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7F076CE-C468-4BDA-9632-93D564DC2B87}">
  <ds:schemaRefs>
    <ds:schemaRef ds:uri="http://schemas.microsoft.com/sharepoint/v3/contenttype/forms"/>
  </ds:schemaRefs>
</ds:datastoreItem>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emplate>Office Theme</Template>
  <TotalTime>406</TotalTime>
  <Words>360</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Alexander</dc:creator>
  <cp:lastModifiedBy>Gavin, Michele</cp:lastModifiedBy>
  <cp:revision>54</cp:revision>
  <dcterms:created xsi:type="dcterms:W3CDTF">2022-01-10T19:14:51Z</dcterms:created>
  <dcterms:modified xsi:type="dcterms:W3CDTF">2024-03-28T16:24:06Z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0x0101001BCC20A8A3ADA94484A43718CD11D7E1</vt:lpwstr>
  </property>
</Properties>
</file>