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694"/>
    <a:srgbClr val="FFB81C"/>
    <a:srgbClr val="97999B"/>
    <a:srgbClr val="00359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281D32-0F23-43D0-8FB1-321474E7D754}" v="1" dt="2024-03-01T15:29:33.5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0" autoAdjust="0"/>
    <p:restoredTop sz="95974" autoAdjust="0"/>
  </p:normalViewPr>
  <p:slideViewPr>
    <p:cSldViewPr snapToGrid="0">
      <p:cViewPr varScale="1">
        <p:scale>
          <a:sx n="65" d="100"/>
          <a:sy n="65" d="100"/>
        </p:scale>
        <p:origin x="9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603714-40F2-416B-853C-DCA89C3D0882}"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64903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603714-40F2-416B-853C-DCA89C3D0882}"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734907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603714-40F2-416B-853C-DCA89C3D0882}"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302663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603714-40F2-416B-853C-DCA89C3D0882}"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412112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603714-40F2-416B-853C-DCA89C3D0882}"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82249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603714-40F2-416B-853C-DCA89C3D0882}"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1526519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603714-40F2-416B-853C-DCA89C3D0882}" type="datetimeFigureOut">
              <a:rPr lang="en-US" smtClean="0"/>
              <a:t>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30946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603714-40F2-416B-853C-DCA89C3D0882}" type="datetimeFigureOut">
              <a:rPr lang="en-US" smtClean="0"/>
              <a:t>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3128713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603714-40F2-416B-853C-DCA89C3D0882}" type="datetimeFigureOut">
              <a:rPr lang="en-US" smtClean="0"/>
              <a:t>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109430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5603714-40F2-416B-853C-DCA89C3D0882}"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141504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5603714-40F2-416B-853C-DCA89C3D0882}"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D7B7B-8DC5-40BB-85C9-9FFA2AEB6962}" type="slidenum">
              <a:rPr lang="en-US" smtClean="0"/>
              <a:t>‹#›</a:t>
            </a:fld>
            <a:endParaRPr lang="en-US"/>
          </a:p>
        </p:txBody>
      </p:sp>
    </p:spTree>
    <p:extLst>
      <p:ext uri="{BB962C8B-B14F-4D97-AF65-F5344CB8AC3E}">
        <p14:creationId xmlns:p14="http://schemas.microsoft.com/office/powerpoint/2010/main" val="293694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E5603714-40F2-416B-853C-DCA89C3D0882}" type="datetimeFigureOut">
              <a:rPr lang="en-US" smtClean="0"/>
              <a:t>3/1/2024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C19D7B7B-8DC5-40BB-85C9-9FFA2AEB6962}" type="slidenum">
              <a:rPr lang="en-US" smtClean="0"/>
              <a:t>‹#›</a:t>
            </a:fld>
            <a:endParaRPr lang="en-US"/>
          </a:p>
        </p:txBody>
      </p:sp>
    </p:spTree>
    <p:extLst>
      <p:ext uri="{BB962C8B-B14F-4D97-AF65-F5344CB8AC3E}">
        <p14:creationId xmlns:p14="http://schemas.microsoft.com/office/powerpoint/2010/main" val="2877960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6660EB0-CF4D-4630-8BC6-34FE23F27D6F}"/>
              </a:ext>
            </a:extLst>
          </p:cNvPr>
          <p:cNvSpPr/>
          <p:nvPr/>
        </p:nvSpPr>
        <p:spPr>
          <a:xfrm>
            <a:off x="-1" y="-26634"/>
            <a:ext cx="7772401" cy="100584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E163C4F8-C672-4E8B-9DCD-D33F8D7C2D3D}"/>
              </a:ext>
            </a:extLst>
          </p:cNvPr>
          <p:cNvSpPr/>
          <p:nvPr/>
        </p:nvSpPr>
        <p:spPr>
          <a:xfrm>
            <a:off x="-13965" y="2"/>
            <a:ext cx="7786365" cy="1828798"/>
          </a:xfrm>
          <a:prstGeom prst="rect">
            <a:avLst/>
          </a:prstGeom>
          <a:solidFill>
            <a:srgbClr val="0035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54D8F052-4E0D-4417-9DCA-DE7FF8A98DD7}"/>
              </a:ext>
            </a:extLst>
          </p:cNvPr>
          <p:cNvSpPr txBox="1"/>
          <p:nvPr/>
        </p:nvSpPr>
        <p:spPr>
          <a:xfrm>
            <a:off x="3076575" y="92491"/>
            <a:ext cx="4742435" cy="646331"/>
          </a:xfrm>
          <a:prstGeom prst="rect">
            <a:avLst/>
          </a:prstGeom>
          <a:noFill/>
        </p:spPr>
        <p:txBody>
          <a:bodyPr wrap="square" rtlCol="0">
            <a:spAutoFit/>
          </a:bodyPr>
          <a:lstStyle/>
          <a:p>
            <a:r>
              <a:rPr lang="en-US" dirty="0">
                <a:solidFill>
                  <a:schemeClr val="bg1"/>
                </a:solidFill>
                <a:latin typeface="Arial Black" panose="020B0A04020102020204" pitchFamily="34" charset="0"/>
              </a:rPr>
              <a:t>Geology &amp; Environmental Science</a:t>
            </a:r>
          </a:p>
          <a:p>
            <a:r>
              <a:rPr lang="en-US" dirty="0">
                <a:solidFill>
                  <a:schemeClr val="bg1"/>
                </a:solidFill>
                <a:latin typeface="Arial Black" panose="020B0A04020102020204" pitchFamily="34" charset="0"/>
              </a:rPr>
              <a:t>University of Pittsburgh</a:t>
            </a:r>
          </a:p>
        </p:txBody>
      </p:sp>
      <p:sp>
        <p:nvSpPr>
          <p:cNvPr id="8" name="TextBox 7">
            <a:extLst>
              <a:ext uri="{FF2B5EF4-FFF2-40B4-BE49-F238E27FC236}">
                <a16:creationId xmlns:a16="http://schemas.microsoft.com/office/drawing/2014/main" id="{56ADB624-30B5-4D52-A936-78E32FEA4E27}"/>
              </a:ext>
            </a:extLst>
          </p:cNvPr>
          <p:cNvSpPr txBox="1"/>
          <p:nvPr/>
        </p:nvSpPr>
        <p:spPr>
          <a:xfrm>
            <a:off x="2510383" y="713518"/>
            <a:ext cx="5237015" cy="1077218"/>
          </a:xfrm>
          <a:prstGeom prst="rect">
            <a:avLst/>
          </a:prstGeom>
          <a:noFill/>
        </p:spPr>
        <p:txBody>
          <a:bodyPr wrap="square" rtlCol="0">
            <a:spAutoFit/>
          </a:bodyPr>
          <a:lstStyle/>
          <a:p>
            <a:pPr algn="r"/>
            <a:r>
              <a:rPr lang="en-US" sz="3200" dirty="0">
                <a:solidFill>
                  <a:srgbClr val="FFB81C"/>
                </a:solidFill>
                <a:latin typeface="Arial Black" panose="020B0A04020102020204" pitchFamily="34" charset="0"/>
              </a:rPr>
              <a:t>Spring 2024</a:t>
            </a:r>
          </a:p>
          <a:p>
            <a:pPr algn="r"/>
            <a:r>
              <a:rPr lang="en-US" sz="3200" dirty="0">
                <a:solidFill>
                  <a:srgbClr val="FFB81C"/>
                </a:solidFill>
                <a:latin typeface="Arial Black" panose="020B0A04020102020204" pitchFamily="34" charset="0"/>
              </a:rPr>
              <a:t>Colloquium Series</a:t>
            </a:r>
          </a:p>
        </p:txBody>
      </p:sp>
      <p:sp>
        <p:nvSpPr>
          <p:cNvPr id="10" name="TextBox 9">
            <a:extLst>
              <a:ext uri="{FF2B5EF4-FFF2-40B4-BE49-F238E27FC236}">
                <a16:creationId xmlns:a16="http://schemas.microsoft.com/office/drawing/2014/main" id="{3361BA64-DFA4-4667-933A-1EE91CF2BF26}"/>
              </a:ext>
            </a:extLst>
          </p:cNvPr>
          <p:cNvSpPr txBox="1"/>
          <p:nvPr/>
        </p:nvSpPr>
        <p:spPr>
          <a:xfrm>
            <a:off x="2506496" y="1853783"/>
            <a:ext cx="5160868" cy="954107"/>
          </a:xfrm>
          <a:prstGeom prst="rect">
            <a:avLst/>
          </a:prstGeom>
          <a:noFill/>
        </p:spPr>
        <p:txBody>
          <a:bodyPr wrap="square" lIns="91440" tIns="45720" rIns="91440" bIns="45720" rtlCol="0" anchor="t">
            <a:spAutoFit/>
          </a:bodyPr>
          <a:lstStyle/>
          <a:p>
            <a:r>
              <a:rPr lang="en-US" sz="2400" b="1" cap="all" dirty="0">
                <a:latin typeface="Segoe UI" panose="020B0502040204020203" pitchFamily="34" charset="0"/>
                <a:cs typeface="Segoe UI" panose="020B0502040204020203" pitchFamily="34" charset="0"/>
              </a:rPr>
              <a:t>MENGLING STUCKMAN</a:t>
            </a:r>
          </a:p>
          <a:p>
            <a:r>
              <a:rPr lang="en-US" sz="1600" dirty="0">
                <a:latin typeface="Segoe UI" panose="020B0502040204020203" pitchFamily="34" charset="0"/>
                <a:cs typeface="Segoe UI" panose="020B0502040204020203" pitchFamily="34" charset="0"/>
              </a:rPr>
              <a:t>Environmental Scientist/Geochemist</a:t>
            </a:r>
          </a:p>
          <a:p>
            <a:r>
              <a:rPr lang="en-US" sz="1600" dirty="0">
                <a:latin typeface="Segoe UI" panose="020B0502040204020203" pitchFamily="34" charset="0"/>
                <a:cs typeface="Segoe UI" panose="020B0502040204020203" pitchFamily="34" charset="0"/>
              </a:rPr>
              <a:t>DOE – National Energy Technology Laboratory (NETL)</a:t>
            </a:r>
          </a:p>
        </p:txBody>
      </p:sp>
      <p:sp>
        <p:nvSpPr>
          <p:cNvPr id="12" name="TextBox 11">
            <a:extLst>
              <a:ext uri="{FF2B5EF4-FFF2-40B4-BE49-F238E27FC236}">
                <a16:creationId xmlns:a16="http://schemas.microsoft.com/office/drawing/2014/main" id="{38EAAD1E-7DF2-49E4-A822-D74481E94828}"/>
              </a:ext>
            </a:extLst>
          </p:cNvPr>
          <p:cNvSpPr txBox="1"/>
          <p:nvPr/>
        </p:nvSpPr>
        <p:spPr>
          <a:xfrm>
            <a:off x="82146" y="2832418"/>
            <a:ext cx="7503071" cy="707886"/>
          </a:xfrm>
          <a:prstGeom prst="rect">
            <a:avLst/>
          </a:prstGeom>
          <a:noFill/>
        </p:spPr>
        <p:txBody>
          <a:bodyPr wrap="square" lIns="91440" tIns="45720" rIns="91440" bIns="45720" anchor="t">
            <a:spAutoFit/>
          </a:bodyPr>
          <a:lstStyle/>
          <a:p>
            <a:pPr algn="ctr"/>
            <a:r>
              <a:rPr lang="en-US" sz="2000" b="1" i="0" dirty="0">
                <a:solidFill>
                  <a:srgbClr val="000000"/>
                </a:solidFill>
                <a:effectLst/>
                <a:latin typeface="Segoe UI" panose="020B0502040204020203" pitchFamily="34" charset="0"/>
                <a:cs typeface="Segoe UI" panose="020B0502040204020203" pitchFamily="34" charset="0"/>
              </a:rPr>
              <a:t>Advanced Characterization to Inform Sustainable Recovery of Critical Minerals from Fossil Energy Waste Feedstocks</a:t>
            </a:r>
          </a:p>
        </p:txBody>
      </p:sp>
      <p:sp>
        <p:nvSpPr>
          <p:cNvPr id="13" name="Rectangle 12">
            <a:extLst>
              <a:ext uri="{FF2B5EF4-FFF2-40B4-BE49-F238E27FC236}">
                <a16:creationId xmlns:a16="http://schemas.microsoft.com/office/drawing/2014/main" id="{EDEE74F4-D5F8-497B-B69B-399C9EA046EC}"/>
              </a:ext>
            </a:extLst>
          </p:cNvPr>
          <p:cNvSpPr/>
          <p:nvPr/>
        </p:nvSpPr>
        <p:spPr>
          <a:xfrm>
            <a:off x="-864" y="8723870"/>
            <a:ext cx="7773263" cy="1334529"/>
          </a:xfrm>
          <a:prstGeom prst="rect">
            <a:avLst/>
          </a:prstGeom>
          <a:solidFill>
            <a:srgbClr val="0035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BF3EEB9-B4C4-4F20-85E1-29368113727C}"/>
              </a:ext>
            </a:extLst>
          </p:cNvPr>
          <p:cNvSpPr txBox="1"/>
          <p:nvPr/>
        </p:nvSpPr>
        <p:spPr>
          <a:xfrm>
            <a:off x="2348203" y="8891819"/>
            <a:ext cx="5237015" cy="1077218"/>
          </a:xfrm>
          <a:prstGeom prst="rect">
            <a:avLst/>
          </a:prstGeom>
          <a:noFill/>
        </p:spPr>
        <p:txBody>
          <a:bodyPr wrap="square" lIns="91440" tIns="45720" rIns="91440" bIns="45720" rtlCol="0" anchor="t">
            <a:spAutoFit/>
          </a:bodyPr>
          <a:lstStyle/>
          <a:p>
            <a:pPr algn="r"/>
            <a:r>
              <a:rPr lang="en-US" sz="3200" dirty="0">
                <a:solidFill>
                  <a:srgbClr val="FFB81C"/>
                </a:solidFill>
                <a:latin typeface="Arial Black"/>
              </a:rPr>
              <a:t>March 21, 2024</a:t>
            </a:r>
          </a:p>
          <a:p>
            <a:pPr algn="r"/>
            <a:r>
              <a:rPr lang="en-US" sz="3200" dirty="0">
                <a:solidFill>
                  <a:srgbClr val="FFB81C"/>
                </a:solidFill>
                <a:latin typeface="Arial Black" panose="020B0A04020102020204" pitchFamily="34" charset="0"/>
              </a:rPr>
              <a:t>Thaw 104 @ 4:00PM</a:t>
            </a:r>
          </a:p>
        </p:txBody>
      </p:sp>
      <p:sp>
        <p:nvSpPr>
          <p:cNvPr id="2" name="Arrow: Pentagon 1">
            <a:extLst>
              <a:ext uri="{FF2B5EF4-FFF2-40B4-BE49-F238E27FC236}">
                <a16:creationId xmlns:a16="http://schemas.microsoft.com/office/drawing/2014/main" id="{F4DF9738-5190-4B65-8190-E71EE5186828}"/>
              </a:ext>
            </a:extLst>
          </p:cNvPr>
          <p:cNvSpPr/>
          <p:nvPr/>
        </p:nvSpPr>
        <p:spPr>
          <a:xfrm>
            <a:off x="-13965" y="8556712"/>
            <a:ext cx="3300862" cy="1077218"/>
          </a:xfrm>
          <a:prstGeom prst="homePlate">
            <a:avLst>
              <a:gd name="adj" fmla="val 30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Aptos" panose="020B0004020202020204" pitchFamily="34" charset="0"/>
                <a:cs typeface="Arial" panose="020B0604020202020204" pitchFamily="34" charset="0"/>
              </a:rPr>
              <a:t>Bagels, donuts, and coffee  available in </a:t>
            </a:r>
            <a:r>
              <a:rPr lang="en-US" sz="2000" b="1" dirty="0">
                <a:latin typeface="Aptos" panose="020B0004020202020204" pitchFamily="34" charset="0"/>
                <a:cs typeface="Arial" panose="020B0604020202020204" pitchFamily="34" charset="0"/>
              </a:rPr>
              <a:t>SRCC 219 </a:t>
            </a:r>
            <a:r>
              <a:rPr lang="en-US" sz="2000" dirty="0">
                <a:latin typeface="Aptos" panose="020B0004020202020204" pitchFamily="34" charset="0"/>
                <a:cs typeface="Arial" panose="020B0604020202020204" pitchFamily="34" charset="0"/>
              </a:rPr>
              <a:t>before the talk!</a:t>
            </a:r>
          </a:p>
        </p:txBody>
      </p:sp>
      <p:sp>
        <p:nvSpPr>
          <p:cNvPr id="20" name="TextBox 19">
            <a:extLst>
              <a:ext uri="{FF2B5EF4-FFF2-40B4-BE49-F238E27FC236}">
                <a16:creationId xmlns:a16="http://schemas.microsoft.com/office/drawing/2014/main" id="{66CF6DBF-8935-1F28-8597-D80D0152D1CA}"/>
              </a:ext>
            </a:extLst>
          </p:cNvPr>
          <p:cNvSpPr txBox="1"/>
          <p:nvPr/>
        </p:nvSpPr>
        <p:spPr>
          <a:xfrm>
            <a:off x="260174" y="3600180"/>
            <a:ext cx="7275758" cy="4870564"/>
          </a:xfrm>
          <a:prstGeom prst="rect">
            <a:avLst/>
          </a:prstGeom>
          <a:noFill/>
        </p:spPr>
        <p:txBody>
          <a:bodyPr wrap="square">
            <a:spAutoFit/>
          </a:bodyPr>
          <a:lstStyle/>
          <a:p>
            <a:pPr algn="l"/>
            <a:r>
              <a:rPr lang="en-US" sz="1350" b="0" i="0" dirty="0">
                <a:solidFill>
                  <a:srgbClr val="000000"/>
                </a:solidFill>
                <a:effectLst/>
                <a:latin typeface="Segoe UI" panose="020B0502040204020203" pitchFamily="34" charset="0"/>
                <a:cs typeface="Segoe UI" panose="020B0502040204020203" pitchFamily="34" charset="0"/>
              </a:rPr>
              <a:t>Rare earth elements (REE) and other critical minerals (CM, e.g., Co, Li) have important uses in green energy and modern technologies yet are vulnerable to potential supply chain disruptions. One potential domestic source of CM is fossil energy wastes, such as acid mine drainage (AMD) and treatment solids (AMD solids), coal combustion ash, and Oil and Gas (O&amp;G) drilling wastes (drill cuttings and produced waters). CM recovery from these waste feedstocks is promising due to their abundances and fast availability as waste products. On the other hand, the CM occurrence in these wastes is in small quantities compared to traditional ore bodies. Thus, novel and strategic separation and extraction processes are under exploration.</a:t>
            </a:r>
          </a:p>
          <a:p>
            <a:pPr algn="l"/>
            <a:endParaRPr lang="en-US" sz="1350" b="0" i="0" dirty="0">
              <a:solidFill>
                <a:srgbClr val="000000"/>
              </a:solidFill>
              <a:effectLst/>
              <a:latin typeface="Segoe UI" panose="020B0502040204020203" pitchFamily="34" charset="0"/>
              <a:cs typeface="Segoe UI" panose="020B0502040204020203" pitchFamily="34" charset="0"/>
            </a:endParaRPr>
          </a:p>
          <a:p>
            <a:pPr algn="l"/>
            <a:r>
              <a:rPr lang="en-US" sz="1350" b="0" i="0" dirty="0">
                <a:solidFill>
                  <a:srgbClr val="000000"/>
                </a:solidFill>
                <a:effectLst/>
                <a:latin typeface="Segoe UI" panose="020B0502040204020203" pitchFamily="34" charset="0"/>
                <a:cs typeface="Segoe UI" panose="020B0502040204020203" pitchFamily="34" charset="0"/>
              </a:rPr>
              <a:t>Researchers at DOE’s National Energy Technology Laboratory (NETL) are collecting and analyzing CM data for aforementioned fossil energy wastes, and utilizing advanced geochemical characterization (e.g., synchrotron microprobe and sequential extraction) to understand the CM speciation and binding environments in these materials to better inform sustainable and effective recovery. Successful examples discussed in this talk include: (1) the discovery of easily mobile REE phases in Ca-rich coal combustion ash and developing a patented REE recovery process from Ca-rich Powder River Basin coal ash; (2) the successful identification of REE/Co/Ni/Zn hosting phases in acid mine drainage treatment solids (AMD solids) with diverse chemical composition (Al, Mn, or Fe-rich) informing the sequential recovery of different REE/CMs from AMD solids; (3) the recovery potential of Li and other CMs in O&amp;G produced waters and drill cuttings. The innovations driven by characterization have the potential to offset the cost of waste management and wastewater treatments while reducing the cost and environmental footprint of CM extraction.</a:t>
            </a:r>
          </a:p>
        </p:txBody>
      </p:sp>
      <p:pic>
        <p:nvPicPr>
          <p:cNvPr id="6" name="Picture 5" descr="A person wearing glasses and smiling&#10;&#10;Description automatically generated">
            <a:extLst>
              <a:ext uri="{FF2B5EF4-FFF2-40B4-BE49-F238E27FC236}">
                <a16:creationId xmlns:a16="http://schemas.microsoft.com/office/drawing/2014/main" id="{19318BBA-7517-F702-F52C-3DC42542C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387" y="263752"/>
            <a:ext cx="1888427" cy="2517903"/>
          </a:xfrm>
          <a:prstGeom prst="rect">
            <a:avLst/>
          </a:prstGeom>
        </p:spPr>
      </p:pic>
    </p:spTree>
    <p:extLst>
      <p:ext uri="{BB962C8B-B14F-4D97-AF65-F5344CB8AC3E}">
        <p14:creationId xmlns:p14="http://schemas.microsoft.com/office/powerpoint/2010/main" val="7041405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0843922-ce61-46df-b2bb-ce14570ee17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6EDE98E0B1584C995EF5AC26A83C50" ma:contentTypeVersion="14" ma:contentTypeDescription="Create a new document." ma:contentTypeScope="" ma:versionID="1dad096079c9859a036312d71a7eb8e2">
  <xsd:schema xmlns:xsd="http://www.w3.org/2001/XMLSchema" xmlns:xs="http://www.w3.org/2001/XMLSchema" xmlns:p="http://schemas.microsoft.com/office/2006/metadata/properties" xmlns:ns3="60843922-ce61-46df-b2bb-ce14570ee17f" xmlns:ns4="3d15efe7-3def-4d1a-8a8f-1d7798d1517c" targetNamespace="http://schemas.microsoft.com/office/2006/metadata/properties" ma:root="true" ma:fieldsID="c0f5b959cabbe84c3f54b67933bb9df0" ns3:_="" ns4:_="">
    <xsd:import namespace="60843922-ce61-46df-b2bb-ce14570ee17f"/>
    <xsd:import namespace="3d15efe7-3def-4d1a-8a8f-1d7798d1517c"/>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element ref="ns3:_activity" minOccurs="0"/>
                <xsd:element ref="ns4:SharedWithUsers" minOccurs="0"/>
                <xsd:element ref="ns4:SharedWithDetails" minOccurs="0"/>
                <xsd:element ref="ns4:SharingHintHash" minOccurs="0"/>
                <xsd:element ref="ns3:MediaServiceSystem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43922-ce61-46df-b2bb-ce14570ee1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_activity" ma:index="12" nillable="true" ma:displayName="_activity" ma:hidden="true" ma:internalName="_activity">
      <xsd:simpleType>
        <xsd:restriction base="dms:Note"/>
      </xsd:simpleType>
    </xsd:element>
    <xsd:element name="MediaServiceSystemTags" ma:index="16" nillable="true" ma:displayName="MediaServiceSystemTags" ma:hidden="true" ma:internalName="MediaServiceSystemTags" ma:readOnly="true">
      <xsd:simpleType>
        <xsd:restriction base="dms:Note"/>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15efe7-3def-4d1a-8a8f-1d7798d1517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D7C7CB-0D6E-4ABC-9522-FB813DACAC72}">
  <ds:schemaRefs>
    <ds:schemaRef ds:uri="3d15efe7-3def-4d1a-8a8f-1d7798d1517c"/>
    <ds:schemaRef ds:uri="http://purl.org/dc/terms/"/>
    <ds:schemaRef ds:uri="http://schemas.microsoft.com/office/infopath/2007/PartnerControls"/>
    <ds:schemaRef ds:uri="http://purl.org/dc/dcmitype/"/>
    <ds:schemaRef ds:uri="60843922-ce61-46df-b2bb-ce14570ee17f"/>
    <ds:schemaRef ds:uri="http://schemas.microsoft.com/office/2006/documentManagement/types"/>
    <ds:schemaRef ds:uri="http://www.w3.org/XML/1998/namespace"/>
    <ds:schemaRef ds:uri="http://purl.org/dc/elements/1.1/"/>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87F076CE-C468-4BDA-9632-93D564DC2B87}">
  <ds:schemaRefs>
    <ds:schemaRef ds:uri="http://schemas.microsoft.com/sharepoint/v3/contenttype/forms"/>
  </ds:schemaRefs>
</ds:datastoreItem>
</file>

<file path=customXml/itemProps3.xml><?xml version="1.0" encoding="utf-8"?>
<ds:datastoreItem xmlns:ds="http://schemas.openxmlformats.org/officeDocument/2006/customXml" ds:itemID="{5D0EB879-DEE2-4BD8-8293-33243A69DB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43922-ce61-46df-b2bb-ce14570ee17f"/>
    <ds:schemaRef ds:uri="3d15efe7-3def-4d1a-8a8f-1d7798d151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ef9f489-e0a0-4eeb-87cc-3a526112fd0d}" enabled="0" method="" siteId="{9ef9f489-e0a0-4eeb-87cc-3a526112fd0d}" removed="1"/>
</clbl:labelList>
</file>

<file path=docProps/app.xml><?xml version="1.0" encoding="utf-8"?>
<Properties xmlns="http://schemas.openxmlformats.org/officeDocument/2006/extended-properties" xmlns:vt="http://schemas.openxmlformats.org/officeDocument/2006/docPropsVTypes">
  <Template>Office Theme</Template>
  <TotalTime>597</TotalTime>
  <Words>398</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Arial Black</vt:lpstr>
      <vt:lpstr>Calibri</vt:lpstr>
      <vt:lpstr>Calibri Light</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Alexander</dc:creator>
  <cp:lastModifiedBy>Gavin, Michele</cp:lastModifiedBy>
  <cp:revision>60</cp:revision>
  <cp:lastPrinted>2024-02-02T13:35:02Z</cp:lastPrinted>
  <dcterms:created xsi:type="dcterms:W3CDTF">2022-01-10T19:14:51Z</dcterms:created>
  <dcterms:modified xsi:type="dcterms:W3CDTF">2024-03-01T15:36:12Z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0x010100E06EDE98E0B1584C995EF5AC26A83C50</vt:lpwstr>
  </property>
</Properties>
</file>