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66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533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8001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1066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333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61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879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2146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" name="Shape 2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0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0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0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0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0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0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0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0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0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"/><Relationship Id="rId3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660400" y="12700"/>
            <a:ext cx="12319000" cy="914400"/>
          </a:xfrm>
          <a:prstGeom prst="rect">
            <a:avLst/>
          </a:prstGeom>
          <a:effectLst>
            <a:outerShdw sx="100000" sy="100000" kx="0" ky="0" algn="b" rotWithShape="0" blurRad="25400" dist="12700" dir="5400000">
              <a:srgbClr val="FFFFFF"/>
            </a:outerShdw>
          </a:effectLst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pc="0" sz="5600">
                <a:solidFill>
                  <a:srgbClr val="6E603B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sz="half" idx="1"/>
          </p:nvPr>
        </p:nvSpPr>
        <p:spPr>
          <a:xfrm>
            <a:off x="660400" y="7632700"/>
            <a:ext cx="12344400" cy="2082800"/>
          </a:xfrm>
          <a:prstGeom prst="rect">
            <a:avLst/>
          </a:prstGeom>
          <a:effectLst/>
        </p:spPr>
        <p:txBody>
          <a:bodyPr anchor="ctr"/>
          <a:lstStyle>
            <a:lvl1pPr marL="562460" indent="-359260" algn="l">
              <a:lnSpc>
                <a:spcPct val="90000"/>
              </a:lnSpc>
              <a:spcBef>
                <a:spcPts val="1500"/>
              </a:spcBef>
              <a:buSzPct val="45000"/>
              <a:buFont typeface="American Typewriter"/>
              <a:buBlip>
                <a:blip r:embed="rId3"/>
              </a:buBlip>
              <a:defRPr spc="0">
                <a:solidFill>
                  <a:srgbClr val="6E603B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905360" indent="-359260" algn="l">
              <a:lnSpc>
                <a:spcPct val="90000"/>
              </a:lnSpc>
              <a:spcBef>
                <a:spcPts val="1500"/>
              </a:spcBef>
              <a:buSzPct val="45000"/>
              <a:buFont typeface="American Typewriter"/>
              <a:buBlip>
                <a:blip r:embed="rId3"/>
              </a:buBlip>
              <a:defRPr spc="0">
                <a:solidFill>
                  <a:srgbClr val="6E603B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299060" indent="-359260" algn="l">
              <a:lnSpc>
                <a:spcPct val="90000"/>
              </a:lnSpc>
              <a:spcBef>
                <a:spcPts val="1500"/>
              </a:spcBef>
              <a:buSzPct val="45000"/>
              <a:buFont typeface="American Typewriter"/>
              <a:buBlip>
                <a:blip r:embed="rId3"/>
              </a:buBlip>
              <a:defRPr spc="0">
                <a:solidFill>
                  <a:srgbClr val="6E603B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654660" indent="-359260" algn="l">
              <a:lnSpc>
                <a:spcPct val="90000"/>
              </a:lnSpc>
              <a:spcBef>
                <a:spcPts val="1500"/>
              </a:spcBef>
              <a:buSzPct val="45000"/>
              <a:buFont typeface="American Typewriter"/>
              <a:buBlip>
                <a:blip r:embed="rId3"/>
              </a:buBlip>
              <a:defRPr spc="0">
                <a:solidFill>
                  <a:srgbClr val="6E603B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1997560" indent="-359260" algn="l">
              <a:lnSpc>
                <a:spcPct val="90000"/>
              </a:lnSpc>
              <a:spcBef>
                <a:spcPts val="1500"/>
              </a:spcBef>
              <a:buSzPct val="45000"/>
              <a:buFont typeface="American Typewriter"/>
              <a:buBlip>
                <a:blip r:embed="rId3"/>
              </a:buBlip>
              <a:defRPr spc="0">
                <a:solidFill>
                  <a:srgbClr val="6E603B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xfrm>
            <a:off x="59690" y="-31750"/>
            <a:ext cx="444501" cy="546100"/>
          </a:xfrm>
          <a:prstGeom prst="rect">
            <a:avLst/>
          </a:prstGeom>
          <a:effectLst/>
        </p:spPr>
        <p:txBody>
          <a:bodyPr/>
          <a:lstStyle>
            <a:lvl1pPr marR="685800">
              <a:lnSpc>
                <a:spcPct val="100000"/>
              </a:lnSpc>
              <a:spcBef>
                <a:spcPts val="0"/>
              </a:spcBef>
              <a:defRPr spc="0" sz="2800">
                <a:solidFill>
                  <a:srgbClr val="6E603B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tif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270000" y="2222500"/>
            <a:ext cx="10464800" cy="26035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b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270000" y="4953000"/>
            <a:ext cx="10464800" cy="1257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33991" y="9048750"/>
            <a:ext cx="333865" cy="304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 wrap="none" lIns="38100" tIns="38100" rIns="38100" bIns="38100" anchor="ctr">
            <a:spAutoFit/>
          </a:bodyPr>
          <a:lstStyle>
            <a:lvl1pPr>
              <a:lnSpc>
                <a:spcPct val="80000"/>
              </a:lnSpc>
              <a:spcBef>
                <a:spcPts val="600"/>
              </a:spcBef>
              <a:defRPr spc="18" sz="1600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8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b="0" baseline="0" cap="none" i="0" spc="108" strike="noStrike" sz="9200" u="none">
          <a:ln>
            <a:noFill/>
          </a:ln>
          <a:solidFill>
            <a:srgbClr val="3E382B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228600" algn="ctr" defTabSz="584200" rtl="0" latinLnBrk="0">
        <a:lnSpc>
          <a:spcPct val="8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b="0" baseline="0" cap="none" i="0" spc="108" strike="noStrike" sz="9200" u="none">
          <a:ln>
            <a:noFill/>
          </a:ln>
          <a:solidFill>
            <a:srgbClr val="3E382B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584200" rtl="0" latinLnBrk="0">
        <a:lnSpc>
          <a:spcPct val="8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b="0" baseline="0" cap="none" i="0" spc="108" strike="noStrike" sz="9200" u="none">
          <a:ln>
            <a:noFill/>
          </a:ln>
          <a:solidFill>
            <a:srgbClr val="3E382B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584200" rtl="0" latinLnBrk="0">
        <a:lnSpc>
          <a:spcPct val="8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b="0" baseline="0" cap="none" i="0" spc="108" strike="noStrike" sz="9200" u="none">
          <a:ln>
            <a:noFill/>
          </a:ln>
          <a:solidFill>
            <a:srgbClr val="3E382B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584200" rtl="0" latinLnBrk="0">
        <a:lnSpc>
          <a:spcPct val="8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b="0" baseline="0" cap="none" i="0" spc="108" strike="noStrike" sz="9200" u="none">
          <a:ln>
            <a:noFill/>
          </a:ln>
          <a:solidFill>
            <a:srgbClr val="3E382B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584200" rtl="0" latinLnBrk="0">
        <a:lnSpc>
          <a:spcPct val="8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b="0" baseline="0" cap="none" i="0" spc="108" strike="noStrike" sz="9200" u="none">
          <a:ln>
            <a:noFill/>
          </a:ln>
          <a:solidFill>
            <a:srgbClr val="3E382B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584200" rtl="0" latinLnBrk="0">
        <a:lnSpc>
          <a:spcPct val="8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b="0" baseline="0" cap="none" i="0" spc="108" strike="noStrike" sz="9200" u="none">
          <a:ln>
            <a:noFill/>
          </a:ln>
          <a:solidFill>
            <a:srgbClr val="3E382B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584200" rtl="0" latinLnBrk="0">
        <a:lnSpc>
          <a:spcPct val="8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b="0" baseline="0" cap="none" i="0" spc="108" strike="noStrike" sz="9200" u="none">
          <a:ln>
            <a:noFill/>
          </a:ln>
          <a:solidFill>
            <a:srgbClr val="3E382B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584200" rtl="0" latinLnBrk="0">
        <a:lnSpc>
          <a:spcPct val="8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b="0" baseline="0" cap="none" i="0" spc="108" strike="noStrike" sz="9200" u="none">
          <a:ln>
            <a:noFill/>
          </a:ln>
          <a:solidFill>
            <a:srgbClr val="3E382B"/>
          </a:solidFill>
          <a:uFillTx/>
          <a:latin typeface="+mn-lt"/>
          <a:ea typeface="+mn-ea"/>
          <a:cs typeface="+mn-cs"/>
          <a:sym typeface="American Typewriter"/>
        </a:defRPr>
      </a:lvl9pPr>
    </p:titleStyle>
    <p:bodyStyle>
      <a:lvl1pPr marL="0" marR="0" indent="0" algn="ctr" defTabSz="5842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b="0" baseline="0" cap="none" i="0" spc="40" strike="noStrike" sz="3400" u="none">
          <a:ln>
            <a:noFill/>
          </a:ln>
          <a:solidFill>
            <a:srgbClr val="3E382B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0" algn="ctr" defTabSz="5842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b="0" baseline="0" cap="none" i="0" spc="40" strike="noStrike" sz="3400" u="none">
          <a:ln>
            <a:noFill/>
          </a:ln>
          <a:solidFill>
            <a:srgbClr val="3E382B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0" algn="ctr" defTabSz="5842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b="0" baseline="0" cap="none" i="0" spc="40" strike="noStrike" sz="3400" u="none">
          <a:ln>
            <a:noFill/>
          </a:ln>
          <a:solidFill>
            <a:srgbClr val="3E382B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0" algn="ctr" defTabSz="5842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b="0" baseline="0" cap="none" i="0" spc="40" strike="noStrike" sz="3400" u="none">
          <a:ln>
            <a:noFill/>
          </a:ln>
          <a:solidFill>
            <a:srgbClr val="3E382B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0" algn="ctr" defTabSz="5842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b="0" baseline="0" cap="none" i="0" spc="40" strike="noStrike" sz="3400" u="none">
          <a:ln>
            <a:noFill/>
          </a:ln>
          <a:solidFill>
            <a:srgbClr val="3E382B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279400" algn="ctr" defTabSz="5842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b="0" baseline="0" cap="none" i="0" spc="40" strike="noStrike" sz="3400" u="none">
          <a:ln>
            <a:noFill/>
          </a:ln>
          <a:solidFill>
            <a:srgbClr val="3E382B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558800" algn="ctr" defTabSz="5842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b="0" baseline="0" cap="none" i="0" spc="40" strike="noStrike" sz="3400" u="none">
          <a:ln>
            <a:noFill/>
          </a:ln>
          <a:solidFill>
            <a:srgbClr val="3E382B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838200" algn="ctr" defTabSz="5842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b="0" baseline="0" cap="none" i="0" spc="40" strike="noStrike" sz="3400" u="none">
          <a:ln>
            <a:noFill/>
          </a:ln>
          <a:solidFill>
            <a:srgbClr val="3E382B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117600" algn="ctr" defTabSz="5842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b="0" baseline="0" cap="none" i="0" spc="40" strike="noStrike" sz="3400" u="none">
          <a:ln>
            <a:noFill/>
          </a:ln>
          <a:solidFill>
            <a:srgbClr val="3E382B"/>
          </a:solidFill>
          <a:uFillTx/>
          <a:latin typeface="+mn-lt"/>
          <a:ea typeface="+mn-ea"/>
          <a:cs typeface="+mn-cs"/>
          <a:sym typeface="American Typewriter"/>
        </a:defRPr>
      </a:lvl9pPr>
    </p:bodyStyle>
    <p:otherStyle>
      <a:lvl1pPr marL="0" marR="0" indent="0" algn="ctr" defTabSz="584200" latinLnBrk="0">
        <a:lnSpc>
          <a:spcPct val="8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b="0" baseline="0" cap="none" i="0" spc="18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228600" algn="ctr" defTabSz="584200" latinLnBrk="0">
        <a:lnSpc>
          <a:spcPct val="8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b="0" baseline="0" cap="none" i="0" spc="18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584200" latinLnBrk="0">
        <a:lnSpc>
          <a:spcPct val="8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b="0" baseline="0" cap="none" i="0" spc="18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584200" latinLnBrk="0">
        <a:lnSpc>
          <a:spcPct val="8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b="0" baseline="0" cap="none" i="0" spc="18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584200" latinLnBrk="0">
        <a:lnSpc>
          <a:spcPct val="8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b="0" baseline="0" cap="none" i="0" spc="18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584200" latinLnBrk="0">
        <a:lnSpc>
          <a:spcPct val="8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b="0" baseline="0" cap="none" i="0" spc="18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584200" latinLnBrk="0">
        <a:lnSpc>
          <a:spcPct val="8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b="0" baseline="0" cap="none" i="0" spc="18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584200" latinLnBrk="0">
        <a:lnSpc>
          <a:spcPct val="8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b="0" baseline="0" cap="none" i="0" spc="18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584200" latinLnBrk="0">
        <a:lnSpc>
          <a:spcPct val="8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b="0" baseline="0" cap="none" i="0" spc="18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1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://www.abroad.pitt.edu/yellowstone" TargetMode="Externa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tt Experiences in Wyoming:"/>
          <p:cNvSpPr txBox="1"/>
          <p:nvPr>
            <p:ph type="ctrTitle"/>
          </p:nvPr>
        </p:nvSpPr>
        <p:spPr>
          <a:xfrm>
            <a:off x="1270000" y="1758641"/>
            <a:ext cx="10464800" cy="2603501"/>
          </a:xfrm>
          <a:prstGeom prst="rect">
            <a:avLst/>
          </a:prstGeom>
        </p:spPr>
        <p:txBody>
          <a:bodyPr/>
          <a:lstStyle/>
          <a:p>
            <a:pPr/>
            <a:r>
              <a:t>Pitt Experiences in Wyoming:</a:t>
            </a:r>
          </a:p>
        </p:txBody>
      </p:sp>
      <p:sp>
        <p:nvSpPr>
          <p:cNvPr id="32" name="GEOL 1930:  Yellowstone Field Class…"/>
          <p:cNvSpPr txBox="1"/>
          <p:nvPr>
            <p:ph type="subTitle" sz="half" idx="1"/>
          </p:nvPr>
        </p:nvSpPr>
        <p:spPr>
          <a:xfrm>
            <a:off x="1421527" y="4876800"/>
            <a:ext cx="10161746" cy="3290557"/>
          </a:xfrm>
          <a:prstGeom prst="rect">
            <a:avLst/>
          </a:prstGeom>
        </p:spPr>
        <p:txBody>
          <a:bodyPr/>
          <a:lstStyle/>
          <a:p>
            <a:pPr>
              <a:defRPr spc="64" sz="5500"/>
            </a:pPr>
            <a:r>
              <a:t>GEOL 1930:  Yellowstone Field Class</a:t>
            </a:r>
          </a:p>
          <a:p>
            <a:pPr>
              <a:defRPr>
                <a:solidFill>
                  <a:srgbClr val="0433FF"/>
                </a:solidFill>
              </a:defRPr>
            </a:pPr>
            <a:r>
              <a:t>https://www.abroad.pitt.edu/yellowstone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Yellowstone National Par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Yellowstone National Park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9588" y="901700"/>
            <a:ext cx="13252176" cy="88392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3500" dir="270000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Yellowsto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Yellowstone</a:t>
            </a:r>
          </a:p>
        </p:txBody>
      </p:sp>
      <p:sp>
        <p:nvSpPr>
          <p:cNvPr id="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0" name="Lots of hiking!"/>
          <p:cNvSpPr txBox="1"/>
          <p:nvPr/>
        </p:nvSpPr>
        <p:spPr>
          <a:xfrm>
            <a:off x="8024471" y="8839200"/>
            <a:ext cx="3674245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 sz="4200"/>
            </a:lvl1pPr>
          </a:lstStyle>
          <a:p>
            <a:pPr/>
            <a:r>
              <a:t>Lots of hiking!</a:t>
            </a:r>
          </a:p>
        </p:txBody>
      </p:sp>
      <p:pic>
        <p:nvPicPr>
          <p:cNvPr id="91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6" y="0"/>
            <a:ext cx="12987868" cy="9740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droppedImage.jpg" descr="dropped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17906" y="-153800"/>
            <a:ext cx="6604001" cy="990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Fumarole mudpot.jpg" descr="Fumarole mudpot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1600" y="5245100"/>
            <a:ext cx="6604001" cy="495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Fumarole.jpg" descr="Fumarol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723900" y="-228600"/>
            <a:ext cx="7264400" cy="5448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" grpId="2"/>
      <p:bldP build="whole" bldLvl="1" animBg="1" rev="0" advAuto="0" spid="92" grpId="3"/>
      <p:bldP build="whole" bldLvl="1" animBg="1" rev="0" advAuto="0" spid="9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7" name="Fossil forest.jpg" descr="Fossil fores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65900" y="19050"/>
            <a:ext cx="6464300" cy="9690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Fossil forests in Yellowstone.jpg" descr="Fossil forests in Yellowston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00" y="57149"/>
            <a:ext cx="6674839" cy="96266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3500" dir="2700000">
              <a:srgbClr val="000000"/>
            </a:outerShdw>
          </a:effectLst>
        </p:spPr>
      </p:pic>
      <p:sp>
        <p:nvSpPr>
          <p:cNvPr id="99" name="Something like 47 fossil forests are preserved in the 50-Myr-old volcanics in the park."/>
          <p:cNvSpPr txBox="1"/>
          <p:nvPr/>
        </p:nvSpPr>
        <p:spPr>
          <a:xfrm>
            <a:off x="3187743" y="203200"/>
            <a:ext cx="3340101" cy="388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Something like 47 fossil forests are preserved in the 50-Myr-old volcanics in the park.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Biology section:  Lots of Wildlife"/>
          <p:cNvSpPr txBox="1"/>
          <p:nvPr>
            <p:ph type="title"/>
          </p:nvPr>
        </p:nvSpPr>
        <p:spPr>
          <a:xfrm>
            <a:off x="660400" y="-76200"/>
            <a:ext cx="12319000" cy="914400"/>
          </a:xfrm>
          <a:prstGeom prst="rect">
            <a:avLst/>
          </a:prstGeom>
        </p:spPr>
        <p:txBody>
          <a:bodyPr/>
          <a:lstStyle/>
          <a:p>
            <a:pPr/>
            <a:r>
              <a:t>Biology section:  Lots of Wildlife</a:t>
            </a:r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3" name="Badger.jpg" descr="Badger.jpg"/>
          <p:cNvPicPr>
            <a:picLocks noChangeAspect="1"/>
          </p:cNvPicPr>
          <p:nvPr/>
        </p:nvPicPr>
        <p:blipFill>
          <a:blip r:embed="rId2">
            <a:extLst/>
          </a:blip>
          <a:srcRect l="0" t="24756" r="21080" b="0"/>
          <a:stretch>
            <a:fillRect/>
          </a:stretch>
        </p:blipFill>
        <p:spPr>
          <a:xfrm>
            <a:off x="604397" y="885467"/>
            <a:ext cx="7968103" cy="506466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3500" dir="2700000">
              <a:srgbClr val="000000"/>
            </a:outerShdw>
          </a:effectLst>
        </p:spPr>
      </p:pic>
      <p:pic>
        <p:nvPicPr>
          <p:cNvPr id="104" name="Bald eagle.jpg" descr="Bald eagle.jpg"/>
          <p:cNvPicPr>
            <a:picLocks noChangeAspect="1"/>
          </p:cNvPicPr>
          <p:nvPr/>
        </p:nvPicPr>
        <p:blipFill>
          <a:blip r:embed="rId3">
            <a:extLst/>
          </a:blip>
          <a:srcRect l="31400" t="22188" r="35400" b="28035"/>
          <a:stretch>
            <a:fillRect/>
          </a:stretch>
        </p:blipFill>
        <p:spPr>
          <a:xfrm>
            <a:off x="8686800" y="939800"/>
            <a:ext cx="4216400" cy="42164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3500" dir="2700000">
              <a:srgbClr val="000000"/>
            </a:outerShdw>
          </a:effectLst>
        </p:spPr>
      </p:pic>
      <p:pic>
        <p:nvPicPr>
          <p:cNvPr id="105" name="Fat marmot.jpg" descr="Fat marmot.jpg"/>
          <p:cNvPicPr>
            <a:picLocks noChangeAspect="1"/>
          </p:cNvPicPr>
          <p:nvPr/>
        </p:nvPicPr>
        <p:blipFill>
          <a:blip r:embed="rId4">
            <a:extLst/>
          </a:blip>
          <a:srcRect l="17187" t="20085" r="16958" b="19956"/>
          <a:stretch>
            <a:fillRect/>
          </a:stretch>
        </p:blipFill>
        <p:spPr>
          <a:xfrm>
            <a:off x="596900" y="6019800"/>
            <a:ext cx="5921280" cy="35941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3500" dir="2700000">
              <a:srgbClr val="000000"/>
            </a:outerShdw>
          </a:effectLst>
        </p:spPr>
      </p:pic>
      <p:pic>
        <p:nvPicPr>
          <p:cNvPr id="106" name="Western taniger.jpg" descr="Western taniger.jpg"/>
          <p:cNvPicPr>
            <a:picLocks noChangeAspect="1"/>
          </p:cNvPicPr>
          <p:nvPr/>
        </p:nvPicPr>
        <p:blipFill>
          <a:blip r:embed="rId5">
            <a:extLst/>
          </a:blip>
          <a:srcRect l="23500" t="25787" r="35400" b="23238"/>
          <a:stretch>
            <a:fillRect/>
          </a:stretch>
        </p:blipFill>
        <p:spPr>
          <a:xfrm>
            <a:off x="6616700" y="5207000"/>
            <a:ext cx="5219700" cy="4318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3500" dir="270000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4" grpId="1"/>
      <p:bldP build="whole" bldLvl="1" animBg="1" rev="0" advAuto="0" spid="105" grpId="2"/>
      <p:bldP build="whole" bldLvl="1" animBg="1" rev="0" advAuto="0" spid="106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9" name="Bison close up.jpg" descr="Bison close u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53200" y="30997"/>
            <a:ext cx="6464300" cy="969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Wolf and bison.jpg" descr="Wolf and bison.jpg"/>
          <p:cNvPicPr>
            <a:picLocks noChangeAspect="1"/>
          </p:cNvPicPr>
          <p:nvPr/>
        </p:nvPicPr>
        <p:blipFill>
          <a:blip r:embed="rId3">
            <a:extLst/>
          </a:blip>
          <a:srcRect l="20499" t="23538" r="22300" b="23538"/>
          <a:stretch>
            <a:fillRect/>
          </a:stretch>
        </p:blipFill>
        <p:spPr>
          <a:xfrm>
            <a:off x="-279400" y="12700"/>
            <a:ext cx="7391400" cy="4561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Coyote.jpg" descr="Coyote.jpg"/>
          <p:cNvPicPr>
            <a:picLocks noChangeAspect="1"/>
          </p:cNvPicPr>
          <p:nvPr/>
        </p:nvPicPr>
        <p:blipFill>
          <a:blip r:embed="rId4">
            <a:extLst/>
          </a:blip>
          <a:srcRect l="12299" t="31184" r="32400" b="8845"/>
          <a:stretch>
            <a:fillRect/>
          </a:stretch>
        </p:blipFill>
        <p:spPr>
          <a:xfrm>
            <a:off x="-79010" y="4559300"/>
            <a:ext cx="7181120" cy="5194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" grpId="2"/>
      <p:bldP build="whole" bldLvl="1" animBg="1" rev="0" advAuto="0" spid="1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4" name="40AF4E5A211B49DC9AA1EA97955FEBE4.jpg" descr="40AF4E5A211B49DC9AA1EA97955FEBE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690" y="-1"/>
            <a:ext cx="1299987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Big horn sheep.jpg" descr="Big horn sheep.jpg"/>
          <p:cNvPicPr>
            <a:picLocks noChangeAspect="1"/>
          </p:cNvPicPr>
          <p:nvPr/>
        </p:nvPicPr>
        <p:blipFill>
          <a:blip r:embed="rId2">
            <a:extLst/>
          </a:blip>
          <a:srcRect l="19099" t="13343" r="18200" b="7346"/>
          <a:stretch>
            <a:fillRect/>
          </a:stretch>
        </p:blipFill>
        <p:spPr>
          <a:xfrm>
            <a:off x="-25400" y="-12700"/>
            <a:ext cx="6231835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8" name="Mtn goats molting.jpg" descr="Mtn goats molting.jpg"/>
          <p:cNvPicPr>
            <a:picLocks noChangeAspect="1"/>
          </p:cNvPicPr>
          <p:nvPr/>
        </p:nvPicPr>
        <p:blipFill>
          <a:blip r:embed="rId3">
            <a:extLst/>
          </a:blip>
          <a:srcRect l="21805" t="21317" r="0" b="0"/>
          <a:stretch>
            <a:fillRect/>
          </a:stretch>
        </p:blipFill>
        <p:spPr>
          <a:xfrm>
            <a:off x="-12700" y="4787900"/>
            <a:ext cx="6574139" cy="4966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Elk in river.jpg" descr="Elk in river.jpg"/>
          <p:cNvPicPr>
            <a:picLocks noChangeAspect="1"/>
          </p:cNvPicPr>
          <p:nvPr/>
        </p:nvPicPr>
        <p:blipFill>
          <a:blip r:embed="rId4">
            <a:extLst/>
          </a:blip>
          <a:srcRect l="16099" t="5097" r="15100" b="0"/>
          <a:stretch>
            <a:fillRect/>
          </a:stretch>
        </p:blipFill>
        <p:spPr>
          <a:xfrm>
            <a:off x="5905500" y="3279664"/>
            <a:ext cx="7073900" cy="6508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mule deer.jpg" descr="mule deer.jpg"/>
          <p:cNvPicPr>
            <a:picLocks noChangeAspect="1"/>
          </p:cNvPicPr>
          <p:nvPr/>
        </p:nvPicPr>
        <p:blipFill>
          <a:blip r:embed="rId5">
            <a:extLst/>
          </a:blip>
          <a:srcRect l="14937" t="18073" r="0" b="19367"/>
          <a:stretch>
            <a:fillRect/>
          </a:stretch>
        </p:blipFill>
        <p:spPr>
          <a:xfrm>
            <a:off x="6184900" y="-50800"/>
            <a:ext cx="6838255" cy="3352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8" grpId="1"/>
      <p:bldP build="whole" bldLvl="1" animBg="1" rev="0" advAuto="0" spid="116" grpId="2"/>
      <p:bldP build="whole" bldLvl="1" animBg="1" rev="0" advAuto="0" spid="119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3" name="Bears.jpg" descr="Bears.jpg"/>
          <p:cNvPicPr>
            <a:picLocks noChangeAspect="1"/>
          </p:cNvPicPr>
          <p:nvPr/>
        </p:nvPicPr>
        <p:blipFill>
          <a:blip r:embed="rId2">
            <a:extLst/>
          </a:blip>
          <a:srcRect l="5399" t="19939" r="200" b="20090"/>
          <a:stretch>
            <a:fillRect/>
          </a:stretch>
        </p:blipFill>
        <p:spPr>
          <a:xfrm>
            <a:off x="1371600" y="4835040"/>
            <a:ext cx="11607800" cy="4918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Grizzely bear.jpg" descr="Grizzely bear.jpg"/>
          <p:cNvPicPr>
            <a:picLocks noChangeAspect="1"/>
          </p:cNvPicPr>
          <p:nvPr/>
        </p:nvPicPr>
        <p:blipFill>
          <a:blip r:embed="rId3">
            <a:extLst/>
          </a:blip>
          <a:srcRect l="23300" t="12443" r="23300" b="27586"/>
          <a:stretch>
            <a:fillRect/>
          </a:stretch>
        </p:blipFill>
        <p:spPr>
          <a:xfrm>
            <a:off x="3505200" y="0"/>
            <a:ext cx="6781800" cy="508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Flowers blue.jpg" descr="Flowers blue.jpg"/>
          <p:cNvPicPr>
            <a:picLocks noChangeAspect="1"/>
          </p:cNvPicPr>
          <p:nvPr/>
        </p:nvPicPr>
        <p:blipFill>
          <a:blip r:embed="rId4">
            <a:extLst/>
          </a:blip>
          <a:srcRect l="17311" t="4269" r="24651" b="0"/>
          <a:stretch>
            <a:fillRect/>
          </a:stretch>
        </p:blipFill>
        <p:spPr>
          <a:xfrm>
            <a:off x="-181463" y="12700"/>
            <a:ext cx="3921254" cy="4850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Flowers purple.jpg" descr="Flowers purple.jpg"/>
          <p:cNvPicPr>
            <a:picLocks noChangeAspect="1"/>
          </p:cNvPicPr>
          <p:nvPr/>
        </p:nvPicPr>
        <p:blipFill>
          <a:blip r:embed="rId5">
            <a:extLst/>
          </a:blip>
          <a:srcRect l="43162" t="1600" r="9279" b="24784"/>
          <a:stretch>
            <a:fillRect/>
          </a:stretch>
        </p:blipFill>
        <p:spPr>
          <a:xfrm>
            <a:off x="10185400" y="-38100"/>
            <a:ext cx="2784407" cy="574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Flowers red.jpg" descr="Flowers red.jpg"/>
          <p:cNvPicPr>
            <a:picLocks noChangeAspect="1"/>
          </p:cNvPicPr>
          <p:nvPr/>
        </p:nvPicPr>
        <p:blipFill>
          <a:blip r:embed="rId6">
            <a:extLst/>
          </a:blip>
          <a:srcRect l="36255" t="3502" r="32953" b="31242"/>
          <a:stretch>
            <a:fillRect/>
          </a:stretch>
        </p:blipFill>
        <p:spPr>
          <a:xfrm>
            <a:off x="12700" y="4851400"/>
            <a:ext cx="1732323" cy="4889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Yellowstone Wildlife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Yellowstone Wildlife!</a:t>
            </a:r>
          </a:p>
        </p:txBody>
      </p:sp>
      <p:sp>
        <p:nvSpPr>
          <p:cNvPr id="1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1" name="secropia moth.jpg" descr="secropia mot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14300"/>
            <a:ext cx="12700000" cy="9525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3500" dir="270000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Yellowstone Wildlife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Yellowstone Wildlife!</a:t>
            </a:r>
          </a:p>
        </p:txBody>
      </p:sp>
      <p:sp>
        <p:nvSpPr>
          <p:cNvPr id="1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5" name="secropia moth close up.jpg" descr="secropia moth close u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14300"/>
            <a:ext cx="12700000" cy="9525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3500" dir="270000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wo Offerings in Wyom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Two Offerings in Wyoming</a:t>
            </a:r>
          </a:p>
        </p:txBody>
      </p:sp>
      <p:sp>
        <p:nvSpPr>
          <p:cNvPr id="35" name="Yellowstone Field Course:  Ranges over a large area around Yellowstone National Park, from Cody WY to Red Lodge MT to the Tetons National Park."/>
          <p:cNvSpPr txBox="1"/>
          <p:nvPr>
            <p:ph type="body" sz="quarter" idx="1"/>
          </p:nvPr>
        </p:nvSpPr>
        <p:spPr>
          <a:xfrm>
            <a:off x="660400" y="8064500"/>
            <a:ext cx="12344400" cy="1651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/>
            <a:r>
              <a:t>Yellowstone Field Course:  Ranges over a large area around Yellowstone National Park, from Cody WY to Red Lodge MT to the Tetons National Park.</a:t>
            </a:r>
          </a:p>
        </p:txBody>
      </p:sp>
      <p:sp>
        <p:nvSpPr>
          <p:cNvPr id="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" name="Map with stars"/>
          <p:cNvSpPr txBox="1"/>
          <p:nvPr/>
        </p:nvSpPr>
        <p:spPr>
          <a:xfrm>
            <a:off x="4847257" y="4521200"/>
            <a:ext cx="3297673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/>
            <a:r>
              <a:t>Map with stars</a:t>
            </a:r>
          </a:p>
        </p:txBody>
      </p:sp>
      <p:pic>
        <p:nvPicPr>
          <p:cNvPr id="38" name="wyoming_.tiff" descr="wyoming_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3050" y="63500"/>
            <a:ext cx="10265690" cy="8001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3500" dir="2700000">
              <a:srgbClr val="000000"/>
            </a:outerShdw>
          </a:effectLst>
        </p:spPr>
      </p:pic>
      <p:sp>
        <p:nvSpPr>
          <p:cNvPr id="39" name="Oval"/>
          <p:cNvSpPr/>
          <p:nvPr/>
        </p:nvSpPr>
        <p:spPr>
          <a:xfrm>
            <a:off x="1875398" y="101600"/>
            <a:ext cx="3588155" cy="2974806"/>
          </a:xfrm>
          <a:prstGeom prst="ellipse">
            <a:avLst/>
          </a:prstGeom>
          <a:ln w="76200">
            <a:solidFill>
              <a:srgbClr val="011993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DEF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ublic Polic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Public Policy</a:t>
            </a:r>
          </a:p>
        </p:txBody>
      </p:sp>
      <p:sp>
        <p:nvSpPr>
          <p:cNvPr id="138" name="Many people in Wyoming make their living directly from the land:  Ranching, oil, mining, tourism, hunting.…"/>
          <p:cNvSpPr txBox="1"/>
          <p:nvPr>
            <p:ph type="body" sz="half" idx="1"/>
          </p:nvPr>
        </p:nvSpPr>
        <p:spPr>
          <a:xfrm>
            <a:off x="660400" y="6819900"/>
            <a:ext cx="12344400" cy="28956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Many people in Wyoming make their living directly from the land:  Ranching, oil, mining, tourism, hunting.</a:t>
            </a:r>
          </a:p>
          <a:p>
            <a:pPr>
              <a:buBlip>
                <a:blip r:embed="rId2"/>
              </a:buBlip>
            </a:pPr>
            <a:r>
              <a:t>But, government controls a lot of the land:  Should it be privatized?  Would this let a more people make a living, or would it lead to unsustainable or undesirable land use?</a:t>
            </a:r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0" name="droppedImage.jpg" descr="dropped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1900" y="927100"/>
            <a:ext cx="7988300" cy="59944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3500" dir="270000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ublic Policy"/>
          <p:cNvSpPr txBox="1"/>
          <p:nvPr>
            <p:ph type="title"/>
          </p:nvPr>
        </p:nvSpPr>
        <p:spPr>
          <a:xfrm>
            <a:off x="660400" y="-88900"/>
            <a:ext cx="12319000" cy="914400"/>
          </a:xfrm>
          <a:prstGeom prst="rect">
            <a:avLst/>
          </a:prstGeom>
        </p:spPr>
        <p:txBody>
          <a:bodyPr/>
          <a:lstStyle/>
          <a:p>
            <a:pPr/>
            <a:r>
              <a:t>Public Policy</a:t>
            </a:r>
          </a:p>
        </p:txBody>
      </p:sp>
      <p:sp>
        <p:nvSpPr>
          <p:cNvPr id="143" name="Debate public policy while fly fishing (catching actual fish is optional) and yes, still more hiking.…"/>
          <p:cNvSpPr txBox="1"/>
          <p:nvPr>
            <p:ph type="body" sz="half" idx="1"/>
          </p:nvPr>
        </p:nvSpPr>
        <p:spPr>
          <a:xfrm>
            <a:off x="660400" y="6375400"/>
            <a:ext cx="12344400" cy="33655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Debate public policy while fly fishing (catching actual fish is optional) and yes, still more hiking.</a:t>
            </a:r>
          </a:p>
          <a:p>
            <a:pPr>
              <a:buBlip>
                <a:blip r:embed="rId2"/>
              </a:buBlip>
            </a:pPr>
            <a:r>
              <a:t>Should this stream remain part of the U.S. Forest Service lands, or should it be sold to private individuals who could turn it into a money-making private resort?  Should locals have more control over the land that surrounds them?</a:t>
            </a:r>
          </a:p>
        </p:txBody>
      </p:sp>
      <p:sp>
        <p:nvSpPr>
          <p:cNvPr id="1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5" name="2099_1289608924_F9qaQ_md.tiff" descr="2099_1289608924_F9qaQ_md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0533" y="825500"/>
            <a:ext cx="9186334" cy="5511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3500" dir="270000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And discuss public policy at the K-Z Ranch, owned and operated by nice folks with a long history in ranching."/>
          <p:cNvSpPr txBox="1"/>
          <p:nvPr>
            <p:ph type="body" sz="quarter" idx="1"/>
          </p:nvPr>
        </p:nvSpPr>
        <p:spPr>
          <a:xfrm>
            <a:off x="660400" y="8432800"/>
            <a:ext cx="12344400" cy="12827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/>
            <a:r>
              <a:t>And discuss public policy at the K-Z Ranch, owned and operated by nice folks with a long history in ranching.</a:t>
            </a:r>
          </a:p>
        </p:txBody>
      </p:sp>
      <p:sp>
        <p:nvSpPr>
          <p:cNvPr id="1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9" name="View from the K-Z Guest Ranc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View from the K-Z Guest Ranch</a:t>
            </a:r>
          </a:p>
        </p:txBody>
      </p:sp>
      <p:pic>
        <p:nvPicPr>
          <p:cNvPr id="150" name="K-Z Ranch.jpg" descr="K-Z Ranch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6400" y="888999"/>
            <a:ext cx="10160000" cy="7620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3500" dir="270000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29TabdkYQTKCNv2OtkoZfA_thumb_7bdb.jpg" descr="29TabdkYQTKCNv2OtkoZfA_thumb_7bd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4" name="The K-Z Guest Ranch Lod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K-Z Guest Ranch Lodge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EOL 1930 Yellowstone Field Cour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100"/>
            </a:lvl1pPr>
          </a:lstStyle>
          <a:p>
            <a:pPr/>
            <a:r>
              <a:t>GEOL 1930 Yellowstone Field Course</a:t>
            </a:r>
          </a:p>
        </p:txBody>
      </p:sp>
      <p:sp>
        <p:nvSpPr>
          <p:cNvPr id="157" name="Fulfills the Environmental Studies field class requirement.…"/>
          <p:cNvSpPr txBox="1"/>
          <p:nvPr>
            <p:ph type="body" idx="1"/>
          </p:nvPr>
        </p:nvSpPr>
        <p:spPr>
          <a:xfrm>
            <a:off x="660400" y="812800"/>
            <a:ext cx="12344400" cy="89027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Fulfills the </a:t>
            </a:r>
            <a:r>
              <a:rPr b="1"/>
              <a:t>Environmental Studies</a:t>
            </a:r>
            <a:r>
              <a:t> field class requirement.</a:t>
            </a:r>
          </a:p>
          <a:p>
            <a:pPr>
              <a:buBlip>
                <a:blip r:embed="rId2"/>
              </a:buBlip>
            </a:pPr>
            <a:r>
              <a:t>Elective for both </a:t>
            </a:r>
            <a:r>
              <a:rPr b="1"/>
              <a:t>Geology</a:t>
            </a:r>
            <a:r>
              <a:t> and</a:t>
            </a:r>
            <a:r>
              <a:rPr b="1"/>
              <a:t> Environmental Science</a:t>
            </a:r>
            <a:r>
              <a:t>.</a:t>
            </a:r>
          </a:p>
          <a:p>
            <a:pPr>
              <a:buBlip>
                <a:blip r:embed="rId2"/>
              </a:buBlip>
            </a:pPr>
            <a:r>
              <a:t>Cost:  About $4700, not including round-trip transportation.</a:t>
            </a:r>
          </a:p>
          <a:p>
            <a:pPr lvl="1">
              <a:buBlip>
                <a:blip r:embed="rId2"/>
              </a:buBlip>
            </a:pPr>
            <a:r>
              <a:t>Includes 4 credits (more credits would cost more)</a:t>
            </a:r>
          </a:p>
          <a:p>
            <a:pPr lvl="1">
              <a:buBlip>
                <a:blip r:embed="rId2"/>
              </a:buBlip>
            </a:pPr>
            <a:r>
              <a:t>Includes room and board, chauffeured transportation all around the area, all park fees, a professional rodeo in Cody, admittance to the four spectacular Buffalo Bill museums in Cody, and more. </a:t>
            </a:r>
          </a:p>
          <a:p>
            <a:pPr>
              <a:buBlip>
                <a:blip r:embed="rId2"/>
              </a:buBlip>
            </a:pPr>
            <a:r>
              <a:t>The 2019 dates are from about June 11 to July 10 (4 weeks).</a:t>
            </a:r>
          </a:p>
          <a:p>
            <a:pPr>
              <a:buBlip>
                <a:blip r:embed="rId2"/>
              </a:buBlip>
            </a:pPr>
            <a:r>
              <a:t>To sign up, just visit the Study Abroad Office (802 William Pitt Union) or </a:t>
            </a:r>
            <a:r>
              <a:rPr u="sng">
                <a:hlinkClick r:id="rId3" invalidUrl="" action="" tgtFrame="" tooltip="" history="1" highlightClick="0" endSnd="0"/>
              </a:rPr>
              <a:t>www.abroad.pitt.edu/yellowstone</a:t>
            </a:r>
            <a:r>
              <a:t>.</a:t>
            </a:r>
          </a:p>
          <a:p>
            <a:pPr>
              <a:buBlip>
                <a:blip r:embed="rId2"/>
              </a:buBlip>
            </a:pPr>
            <a:r>
              <a:t>Bill Harbert and Don Hopey are both at Pitt, and both teach the Yellowstone Field Class, and both are excellent people to talk to if you have more questions.</a:t>
            </a: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EOL 1930 Yellowstone Field Class…"/>
          <p:cNvSpPr txBox="1"/>
          <p:nvPr>
            <p:ph type="title"/>
          </p:nvPr>
        </p:nvSpPr>
        <p:spPr>
          <a:xfrm>
            <a:off x="660400" y="12700"/>
            <a:ext cx="12319000" cy="1600200"/>
          </a:xfrm>
          <a:prstGeom prst="rect">
            <a:avLst/>
          </a:prstGeom>
        </p:spPr>
        <p:txBody>
          <a:bodyPr/>
          <a:lstStyle/>
          <a:p>
            <a:pPr>
              <a:defRPr sz="5100"/>
            </a:pPr>
            <a:r>
              <a:t>GEOL 1930 Yellowstone Field Class</a:t>
            </a:r>
          </a:p>
          <a:p>
            <a:pPr>
              <a:defRPr sz="5100"/>
            </a:pPr>
            <a:r>
              <a:t>vs. GEOL 1950 Wyoming Field Studies</a:t>
            </a:r>
          </a:p>
        </p:txBody>
      </p:sp>
      <p:sp>
        <p:nvSpPr>
          <p:cNvPr id="161" name="Both classes feature a LOT of time spent out in nature.  Both provide many opportunities to observe a diverse array of birds, mammals, and reptiles in the wild, as well a a host of plants in varied ecosystems.…"/>
          <p:cNvSpPr txBox="1"/>
          <p:nvPr>
            <p:ph type="body" idx="1"/>
          </p:nvPr>
        </p:nvSpPr>
        <p:spPr>
          <a:xfrm>
            <a:off x="660400" y="1447800"/>
            <a:ext cx="12344400" cy="82677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Both classes feature a LOT of time spent out in nature.  Both provide many opportunities to observe a diverse array of birds, mammals, and reptiles in the wild, as well a a host of plants in varied ecosystems.</a:t>
            </a:r>
          </a:p>
          <a:p>
            <a:pPr>
              <a:buBlip>
                <a:blip r:embed="rId2"/>
              </a:buBlip>
            </a:pPr>
            <a:r>
              <a:t>The Wyoming Field Studies class is longer, and you live both in the prairie and near a mountain stream/woods, so I think you develop a more intimate connection with the landscapes of Wyoming in the Wyoming Field Studies class.</a:t>
            </a:r>
          </a:p>
          <a:p>
            <a:pPr>
              <a:buBlip>
                <a:blip r:embed="rId2"/>
              </a:buBlip>
            </a:pPr>
            <a:r>
              <a:t>The Yellowstone Field Class has more of a humanities/public policy focus, whereas the Wyoming Field Studies class has more of a science focus and develops a range of hands-on field skills.</a:t>
            </a:r>
          </a:p>
          <a:p>
            <a:pPr>
              <a:buBlip>
                <a:blip r:embed="rId2"/>
              </a:buBlip>
            </a:pPr>
            <a:r>
              <a:t>Neither has pre-requisites, so you should be able to excel at either one!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91896" y="-31751"/>
            <a:ext cx="14636776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Wyoming:  A Terrible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100"/>
            </a:lvl1pPr>
          </a:lstStyle>
          <a:p>
            <a:pPr/>
            <a:r>
              <a:t>Wyoming:  A Terrible Place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he Yellowstone Field Cour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Yellowstone Field Course</a:t>
            </a:r>
          </a:p>
        </p:txBody>
      </p:sp>
      <p:sp>
        <p:nvSpPr>
          <p:cNvPr id="42" name="Purpose:  To give a thorough understanding of the environment, ecology, and economy in an area where all three are obviously dependent on regional geology.…"/>
          <p:cNvSpPr txBox="1"/>
          <p:nvPr>
            <p:ph type="body" sz="half" idx="1"/>
          </p:nvPr>
        </p:nvSpPr>
        <p:spPr>
          <a:xfrm>
            <a:off x="8229600" y="774700"/>
            <a:ext cx="4737100" cy="89408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Purpose:  To give a thorough understanding of the environment, ecology, and economy in an area where all three are obviously dependent on regional geology.</a:t>
            </a:r>
          </a:p>
          <a:p>
            <a:pPr>
              <a:buBlip>
                <a:blip r:embed="rId2"/>
              </a:buBlip>
            </a:pPr>
            <a:r>
              <a:t>The month-long class is broken into three parts:</a:t>
            </a:r>
          </a:p>
          <a:p>
            <a:pPr lvl="1">
              <a:buBlip>
                <a:blip r:embed="rId2"/>
              </a:buBlip>
            </a:pPr>
            <a:r>
              <a:t>Geology</a:t>
            </a:r>
          </a:p>
          <a:p>
            <a:pPr lvl="1">
              <a:buBlip>
                <a:blip r:embed="rId2"/>
              </a:buBlip>
            </a:pPr>
            <a:r>
              <a:t>Biology/ecology</a:t>
            </a:r>
          </a:p>
          <a:p>
            <a:pPr lvl="1">
              <a:buBlip>
                <a:blip r:embed="rId2"/>
              </a:buBlip>
            </a:pPr>
            <a:r>
              <a:t>Public policy</a:t>
            </a:r>
          </a:p>
        </p:txBody>
      </p:sp>
      <p:sp>
        <p:nvSpPr>
          <p:cNvPr id="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" name="morning_glory353.jpg" descr="morning_glory353.jpg"/>
          <p:cNvPicPr>
            <a:picLocks noChangeAspect="1"/>
          </p:cNvPicPr>
          <p:nvPr/>
        </p:nvPicPr>
        <p:blipFill>
          <a:blip r:embed="rId3">
            <a:extLst/>
          </a:blip>
          <a:srcRect l="17527" t="116" r="5609" b="0"/>
          <a:stretch>
            <a:fillRect/>
          </a:stretch>
        </p:blipFill>
        <p:spPr>
          <a:xfrm>
            <a:off x="123332" y="1066800"/>
            <a:ext cx="8160736" cy="795362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3500" dir="2700000">
              <a:srgbClr val="000000"/>
            </a:outerShdw>
          </a:effectLst>
        </p:spPr>
      </p:pic>
      <p:sp>
        <p:nvSpPr>
          <p:cNvPr id="45" name="Sawmill Geyser"/>
          <p:cNvSpPr txBox="1"/>
          <p:nvPr/>
        </p:nvSpPr>
        <p:spPr>
          <a:xfrm>
            <a:off x="2473269" y="9004300"/>
            <a:ext cx="3448249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Sawmill Geyser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Hiking.jpg" descr="Hiki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399" y="0"/>
            <a:ext cx="11430001" cy="85725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63500" dir="2700000">
              <a:srgbClr val="000000"/>
            </a:outerShdw>
          </a:effectLst>
        </p:spPr>
      </p:pic>
      <p:sp>
        <p:nvSpPr>
          <p:cNvPr id="48" name="Yellowstone Field Cour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Yellowstone Field Course</a:t>
            </a:r>
          </a:p>
        </p:txBody>
      </p:sp>
      <p:sp>
        <p:nvSpPr>
          <p:cNvPr id="49" name="Virtually all instruction and some of the exams take place in the wilderness.  Almost every day is spent hiking!"/>
          <p:cNvSpPr txBox="1"/>
          <p:nvPr>
            <p:ph type="body" sz="quarter" idx="1"/>
          </p:nvPr>
        </p:nvSpPr>
        <p:spPr>
          <a:xfrm>
            <a:off x="660400" y="8597900"/>
            <a:ext cx="12344400" cy="11557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/>
            <a:r>
              <a:t>Virtually all instruction and some of the exams take place in the wilderness.  Almost every day is spent hiking!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Yellowstone"/>
          <p:cNvSpPr txBox="1"/>
          <p:nvPr>
            <p:ph type="title"/>
          </p:nvPr>
        </p:nvSpPr>
        <p:spPr>
          <a:xfrm>
            <a:off x="-12700" y="12700"/>
            <a:ext cx="6451600" cy="1295400"/>
          </a:xfrm>
          <a:prstGeom prst="rect">
            <a:avLst/>
          </a:prstGeom>
        </p:spPr>
        <p:txBody>
          <a:bodyPr/>
          <a:lstStyle/>
          <a:p>
            <a:pPr/>
            <a:r>
              <a:t>Yellowstone</a:t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" name="Mt Washburn snow.jpg" descr="Mt Washburn snow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64300" y="-190500"/>
            <a:ext cx="6451600" cy="4838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3500" dir="2700000">
              <a:srgbClr val="000000"/>
            </a:outerShdw>
          </a:effectLst>
        </p:spPr>
      </p:pic>
      <p:sp>
        <p:nvSpPr>
          <p:cNvPr id="55" name="Hike to beautiful places"/>
          <p:cNvSpPr txBox="1"/>
          <p:nvPr/>
        </p:nvSpPr>
        <p:spPr>
          <a:xfrm>
            <a:off x="6350043" y="9004299"/>
            <a:ext cx="66675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b="1" sz="4200"/>
            </a:lvl1pPr>
          </a:lstStyle>
          <a:p>
            <a:pPr/>
            <a:r>
              <a:t>Hike to beautiful places</a:t>
            </a:r>
          </a:p>
        </p:txBody>
      </p:sp>
      <p:pic>
        <p:nvPicPr>
          <p:cNvPr id="56" name="DSCN4284.jpg" descr="DSCN428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63650"/>
            <a:ext cx="6324600" cy="8432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3500" dir="2700000">
              <a:srgbClr val="000000"/>
            </a:outerShdw>
          </a:effectLst>
        </p:spPr>
      </p:pic>
      <p:pic>
        <p:nvPicPr>
          <p:cNvPr id="57" name="IMG_5016.jpg" descr="IMG_501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64300" y="4792133"/>
            <a:ext cx="6451600" cy="4305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3500" dir="270000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" name="Picking their way down.jpg" descr="Picking their way dow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76200"/>
            <a:ext cx="7569200" cy="50419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3500" dir="2700000">
              <a:srgbClr val="000000"/>
            </a:outerShdw>
          </a:effectLst>
        </p:spPr>
      </p:pic>
      <p:pic>
        <p:nvPicPr>
          <p:cNvPr id="61" name="Picking their way down 2.jpg" descr="Picking their way down 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60166" y="1212850"/>
            <a:ext cx="5626101" cy="84455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3500" dir="2700000">
              <a:srgbClr val="000000"/>
            </a:outerShdw>
          </a:effectLst>
        </p:spPr>
      </p:pic>
      <p:pic>
        <p:nvPicPr>
          <p:cNvPr id="62" name="Summit box.jpg" descr="Summit box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8600" y="5029200"/>
            <a:ext cx="6858000" cy="4572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3500" dir="270000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" grpId="1"/>
      <p:bldP build="whole" bldLvl="1" animBg="1" rev="0" advAuto="0" spid="6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Yellowsto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Yellowstone</a:t>
            </a:r>
          </a:p>
        </p:txBody>
      </p:sp>
      <p:sp>
        <p:nvSpPr>
          <p:cNvPr id="65" name="Geology section covers the ~2.7 billion years of history exposed from Yellowstone to Red Lodge, MT, and Cody, WY."/>
          <p:cNvSpPr txBox="1"/>
          <p:nvPr>
            <p:ph type="body" sz="quarter" idx="1"/>
          </p:nvPr>
        </p:nvSpPr>
        <p:spPr>
          <a:xfrm>
            <a:off x="660400" y="8394700"/>
            <a:ext cx="12344400" cy="13208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/>
            <a:r>
              <a:t>Geology section covers the ~2.7 billion years of history exposed from Yellowstone to Red Lodge, MT, and Cody, WY.</a:t>
            </a:r>
          </a:p>
        </p:txBody>
      </p:sp>
      <p:sp>
        <p:nvSpPr>
          <p:cNvPr id="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7" name="Beartooth Butte.jpg" descr="Beartooth Butt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" y="-254000"/>
            <a:ext cx="13004650" cy="86741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3500" dir="270000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reater Yellowstone Area"/>
          <p:cNvSpPr txBox="1"/>
          <p:nvPr>
            <p:ph type="title"/>
          </p:nvPr>
        </p:nvSpPr>
        <p:spPr>
          <a:xfrm>
            <a:off x="660400" y="12700"/>
            <a:ext cx="9385300" cy="914400"/>
          </a:xfrm>
          <a:prstGeom prst="rect">
            <a:avLst/>
          </a:prstGeom>
        </p:spPr>
        <p:txBody>
          <a:bodyPr/>
          <a:lstStyle/>
          <a:p>
            <a:pPr/>
            <a:r>
              <a:t>Greater Yellowstone Area</a:t>
            </a:r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1" name="Lots of geology!"/>
          <p:cNvSpPr txBox="1"/>
          <p:nvPr/>
        </p:nvSpPr>
        <p:spPr>
          <a:xfrm>
            <a:off x="7875364" y="8839200"/>
            <a:ext cx="3972459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 sz="4200"/>
            </a:lvl1pPr>
          </a:lstStyle>
          <a:p>
            <a:pPr/>
            <a:r>
              <a:t>Lots of geology!</a:t>
            </a:r>
          </a:p>
        </p:txBody>
      </p:sp>
      <p:pic>
        <p:nvPicPr>
          <p:cNvPr id="72" name="droppedImage.jpg" descr="dropped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49172" y="-457200"/>
            <a:ext cx="8242301" cy="549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droppedImage.jpg" descr="dropped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25400"/>
            <a:ext cx="7670800" cy="57531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3500" dir="2700000">
              <a:srgbClr val="000000"/>
            </a:outerShdw>
          </a:effectLst>
        </p:spPr>
      </p:pic>
      <p:pic>
        <p:nvPicPr>
          <p:cNvPr id="74" name="droppedImage.jpg" descr="droppedImag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993900" y="4978400"/>
            <a:ext cx="7162800" cy="47752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3500" dir="2700000">
              <a:srgbClr val="000000"/>
            </a:outerShdw>
          </a:effectLst>
        </p:spPr>
      </p:pic>
      <p:pic>
        <p:nvPicPr>
          <p:cNvPr id="75" name="droppedImage.jpg" descr="droppedImag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33140" y="4737100"/>
            <a:ext cx="7886701" cy="5257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3500" dir="270000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" grpId="4"/>
      <p:bldP build="whole" bldLvl="1" animBg="1" rev="0" advAuto="0" spid="73" grpId="3"/>
      <p:bldP build="whole" bldLvl="1" animBg="1" rev="0" advAuto="0" spid="72" grpId="1"/>
      <p:bldP build="whole" bldLvl="1" animBg="1" rev="0" advAuto="0" spid="74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Yellowsto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Yellowstone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9" name="Lots of hiking!"/>
          <p:cNvSpPr txBox="1"/>
          <p:nvPr/>
        </p:nvSpPr>
        <p:spPr>
          <a:xfrm>
            <a:off x="8024471" y="8839200"/>
            <a:ext cx="3674245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 sz="4200"/>
            </a:lvl1pPr>
          </a:lstStyle>
          <a:p>
            <a:pPr/>
            <a:r>
              <a:t>Lots of hiking!</a:t>
            </a:r>
          </a:p>
        </p:txBody>
      </p:sp>
      <p:pic>
        <p:nvPicPr>
          <p:cNvPr id="80" name="Beartooths.jpg" descr="Beartooth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215900"/>
            <a:ext cx="7391400" cy="492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U-shaped valley.jpg" descr="U-shaped valley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4200" y="5191169"/>
            <a:ext cx="6870700" cy="458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Shoshone River IMG_0204.jpg" descr="Shoshone River IMG_020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02982" y="-1512157"/>
            <a:ext cx="5435601" cy="8153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6E603B"/>
      </a:dk1>
      <a:lt1>
        <a:srgbClr val="33446E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merican Typewriter"/>
        <a:ea typeface="American Typewriter"/>
        <a:cs typeface="American Typewriter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F9541">
            <a:alpha val="75000"/>
          </a:srgbClr>
        </a:solidFill>
        <a:ln w="25400" cap="flat">
          <a:solidFill>
            <a:srgbClr val="80825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DEF"/>
            </a:solidFill>
            <a:effectLst>
              <a:outerShdw sx="100000" sy="100000" kx="0" ky="0" algn="b" rotWithShape="0" blurRad="25400" dist="12700" dir="16200000">
                <a:srgbClr val="000000">
                  <a:alpha val="40000"/>
                </a:srgbClr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80825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6E603B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merican Typewriter"/>
        <a:ea typeface="American Typewriter"/>
        <a:cs typeface="American Typewriter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F9541">
            <a:alpha val="75000"/>
          </a:srgbClr>
        </a:solidFill>
        <a:ln w="25400" cap="flat">
          <a:solidFill>
            <a:srgbClr val="80825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DEF"/>
            </a:solidFill>
            <a:effectLst>
              <a:outerShdw sx="100000" sy="100000" kx="0" ky="0" algn="b" rotWithShape="0" blurRad="25400" dist="12700" dir="16200000">
                <a:srgbClr val="000000">
                  <a:alpha val="40000"/>
                </a:srgbClr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80825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6E603B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